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Lst>
  <p:sldSz cx="18288000" cy="10287000"/>
  <p:notesSz cx="6858000" cy="9144000"/>
  <p:embeddedFontLst>
    <p:embeddedFont>
      <p:font typeface="Calibri" panose="020F0502020204030204" pitchFamily="34" charset="0"/>
      <p:regular r:id="rId42"/>
      <p:bold r:id="rId43"/>
      <p:italic r:id="rId44"/>
      <p:boldItalic r:id="rId45"/>
    </p:embeddedFont>
    <p:embeddedFont>
      <p:font typeface="Canva Sans" panose="020B0604020202020204" charset="0"/>
      <p:regular r:id="rId46"/>
    </p:embeddedFont>
    <p:embeddedFont>
      <p:font typeface="Canva Sans Bold" panose="020B0604020202020204" charset="0"/>
      <p:regular r:id="rId47"/>
    </p:embeddedFont>
    <p:embeddedFont>
      <p:font typeface="Traditional Arabic" panose="02020603050405020304" pitchFamily="18" charset="-78"/>
      <p:regular r:id="rId48"/>
      <p:bold r:id="rId49"/>
    </p:embeddedFont>
    <p:embeddedFont>
      <p:font typeface="TT Rounds Condensed" panose="020B0604020202020204" charset="0"/>
      <p:regular r:id="rId50"/>
    </p:embeddedFont>
    <p:embeddedFont>
      <p:font typeface="TT Rounds Condensed Bold" panose="020B0604020202020204" charset="0"/>
      <p:regular r:id="rId51"/>
    </p:embeddedFont>
    <p:embeddedFont>
      <p:font typeface="XB Niloofar" panose="020B0604020202020204" charset="-78"/>
      <p:regular r:id="rId52"/>
    </p:embeddedFont>
    <p:embeddedFont>
      <p:font typeface="XB Niloofar Bold" panose="020B0604020202020204" charset="-78"/>
      <p:regular r:id="rId5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6" d="100"/>
          <a:sy n="46" d="100"/>
        </p:scale>
        <p:origin x="738"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font" Target="fonts/font9.fntdata"/><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4.fntdata"/><Relationship Id="rId53" Type="http://schemas.openxmlformats.org/officeDocument/2006/relationships/font" Target="fonts/font12.fntdata"/><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2.fntdata"/><Relationship Id="rId48" Type="http://schemas.openxmlformats.org/officeDocument/2006/relationships/font" Target="fonts/font7.fntdata"/><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10.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5.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8.fntdata"/><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3.fntdata"/><Relationship Id="rId52" Type="http://schemas.openxmlformats.org/officeDocument/2006/relationships/font" Target="fonts/font11.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11/20/2025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11/20/2025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11/20/2025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11/20/2025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11/20/2025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0.png"/><Relationship Id="rId4" Type="http://schemas.openxmlformats.org/officeDocument/2006/relationships/image" Target="../media/image19.sv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hyperlink" Target="https://cld-institute.wixsite.com/cld-institute"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6.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36.svg"/><Relationship Id="rId2" Type="http://schemas.openxmlformats.org/officeDocument/2006/relationships/image" Target="../media/image35.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0.png"/><Relationship Id="rId4" Type="http://schemas.openxmlformats.org/officeDocument/2006/relationships/image" Target="../media/image19.sv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30.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6.xml.rels><?xml version="1.0" encoding="UTF-8" standalone="yes"?>
<Relationships xmlns="http://schemas.openxmlformats.org/package/2006/relationships"><Relationship Id="rId3" Type="http://schemas.openxmlformats.org/officeDocument/2006/relationships/image" Target="../media/image38.svg"/><Relationship Id="rId2" Type="http://schemas.openxmlformats.org/officeDocument/2006/relationships/image" Target="../media/image37.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7.xml.rels><?xml version="1.0" encoding="UTF-8" standalone="yes"?>
<Relationships xmlns="http://schemas.openxmlformats.org/package/2006/relationships"><Relationship Id="rId3" Type="http://schemas.openxmlformats.org/officeDocument/2006/relationships/image" Target="../media/image38.svg"/><Relationship Id="rId2" Type="http://schemas.openxmlformats.org/officeDocument/2006/relationships/image" Target="../media/image37.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8.xml.rels><?xml version="1.0" encoding="UTF-8" standalone="yes"?>
<Relationships xmlns="http://schemas.openxmlformats.org/package/2006/relationships"><Relationship Id="rId3" Type="http://schemas.openxmlformats.org/officeDocument/2006/relationships/image" Target="../media/image38.svg"/><Relationship Id="rId2" Type="http://schemas.openxmlformats.org/officeDocument/2006/relationships/image" Target="../media/image37.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9.svg"/></Relationships>
</file>

<file path=ppt/slides/_rels/slide4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image" Target="../media/image41.sv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11.sv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16.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white concrete building during daytime"/>
          <p:cNvSpPr/>
          <p:nvPr/>
        </p:nvSpPr>
        <p:spPr>
          <a:xfrm>
            <a:off x="8120" y="0"/>
            <a:ext cx="18271755" cy="10286998"/>
          </a:xfrm>
          <a:custGeom>
            <a:avLst/>
            <a:gdLst/>
            <a:ahLst/>
            <a:cxnLst/>
            <a:rect l="l" t="t" r="r" b="b"/>
            <a:pathLst>
              <a:path w="18271755" h="10286998">
                <a:moveTo>
                  <a:pt x="0" y="0"/>
                </a:moveTo>
                <a:lnTo>
                  <a:pt x="18271754" y="0"/>
                </a:lnTo>
                <a:lnTo>
                  <a:pt x="18271754" y="10286998"/>
                </a:lnTo>
                <a:lnTo>
                  <a:pt x="0" y="10286998"/>
                </a:lnTo>
                <a:lnTo>
                  <a:pt x="0" y="0"/>
                </a:lnTo>
                <a:close/>
              </a:path>
            </a:pathLst>
          </a:custGeom>
          <a:blipFill>
            <a:blip r:embed="rId2"/>
            <a:stretch>
              <a:fillRect/>
            </a:stretch>
          </a:blipFill>
        </p:spPr>
      </p:sp>
      <p:sp>
        <p:nvSpPr>
          <p:cNvPr id="3" name="Freeform 3"/>
          <p:cNvSpPr/>
          <p:nvPr/>
        </p:nvSpPr>
        <p:spPr>
          <a:xfrm>
            <a:off x="143038" y="0"/>
            <a:ext cx="3922776" cy="4043742"/>
          </a:xfrm>
          <a:custGeom>
            <a:avLst/>
            <a:gdLst/>
            <a:ahLst/>
            <a:cxnLst/>
            <a:rect l="l" t="t" r="r" b="b"/>
            <a:pathLst>
              <a:path w="3922776" h="4043742">
                <a:moveTo>
                  <a:pt x="0" y="0"/>
                </a:moveTo>
                <a:lnTo>
                  <a:pt x="3922776" y="0"/>
                </a:lnTo>
                <a:lnTo>
                  <a:pt x="3922776" y="4043742"/>
                </a:lnTo>
                <a:lnTo>
                  <a:pt x="0" y="4043742"/>
                </a:lnTo>
                <a:lnTo>
                  <a:pt x="0" y="0"/>
                </a:lnTo>
                <a:close/>
              </a:path>
            </a:pathLst>
          </a:custGeom>
          <a:blipFill>
            <a:blip r:embed="rId3"/>
            <a:stretch>
              <a:fillRect/>
            </a:stretch>
          </a:blipFill>
        </p:spPr>
      </p:sp>
      <p:sp>
        <p:nvSpPr>
          <p:cNvPr id="4" name="TextBox 4"/>
          <p:cNvSpPr txBox="1"/>
          <p:nvPr/>
        </p:nvSpPr>
        <p:spPr>
          <a:xfrm>
            <a:off x="9943766" y="45720"/>
            <a:ext cx="7948751" cy="1570554"/>
          </a:xfrm>
          <a:prstGeom prst="rect">
            <a:avLst/>
          </a:prstGeom>
        </p:spPr>
        <p:txBody>
          <a:bodyPr lIns="0" tIns="0" rIns="0" bIns="0" rtlCol="0" anchor="t">
            <a:spAutoFit/>
          </a:bodyPr>
          <a:lstStyle/>
          <a:p>
            <a:pPr algn="ctr">
              <a:lnSpc>
                <a:spcPts val="11880"/>
              </a:lnSpc>
            </a:pPr>
            <a:r>
              <a:rPr lang="en-US" sz="9900" b="1" spc="92">
                <a:solidFill>
                  <a:srgbClr val="000000"/>
                </a:solidFill>
                <a:latin typeface="TT Rounds Condensed Bold"/>
                <a:ea typeface="TT Rounds Condensed Bold"/>
                <a:cs typeface="TT Rounds Condensed Bold"/>
                <a:sym typeface="TT Rounds Condensed Bold"/>
              </a:rPr>
              <a:t>Hajj Guide</a:t>
            </a:r>
          </a:p>
        </p:txBody>
      </p:sp>
      <p:sp>
        <p:nvSpPr>
          <p:cNvPr id="5" name="TextBox 5"/>
          <p:cNvSpPr txBox="1"/>
          <p:nvPr/>
        </p:nvSpPr>
        <p:spPr>
          <a:xfrm>
            <a:off x="11068158" y="1854670"/>
            <a:ext cx="6985363" cy="1570554"/>
          </a:xfrm>
          <a:prstGeom prst="rect">
            <a:avLst/>
          </a:prstGeom>
        </p:spPr>
        <p:txBody>
          <a:bodyPr lIns="0" tIns="0" rIns="0" bIns="0" rtlCol="0" anchor="t">
            <a:spAutoFit/>
          </a:bodyPr>
          <a:lstStyle/>
          <a:p>
            <a:pPr algn="ctr">
              <a:lnSpc>
                <a:spcPts val="11880"/>
              </a:lnSpc>
            </a:pPr>
            <a:r>
              <a:rPr lang="en-US" sz="9900" b="1" spc="92">
                <a:solidFill>
                  <a:srgbClr val="000000"/>
                </a:solidFill>
                <a:latin typeface="TT Rounds Condensed Bold"/>
                <a:ea typeface="TT Rounds Condensed Bold"/>
                <a:cs typeface="TT Rounds Condensed Bold"/>
                <a:sym typeface="TT Rounds Condensed Bold"/>
              </a:rPr>
              <a:t>Step by Step</a:t>
            </a:r>
          </a:p>
        </p:txBody>
      </p:sp>
      <p:sp>
        <p:nvSpPr>
          <p:cNvPr id="6" name="Footer Placeholder 3">
            <a:extLst>
              <a:ext uri="{FF2B5EF4-FFF2-40B4-BE49-F238E27FC236}">
                <a16:creationId xmlns:a16="http://schemas.microsoft.com/office/drawing/2014/main" id="{BF11E8AF-DA92-4A6E-A2C2-D33A176C7343}"/>
              </a:ext>
            </a:extLst>
          </p:cNvPr>
          <p:cNvSpPr txBox="1">
            <a:spLocks/>
          </p:cNvSpPr>
          <p:nvPr/>
        </p:nvSpPr>
        <p:spPr>
          <a:xfrm>
            <a:off x="14935200" y="9927771"/>
            <a:ext cx="3087756" cy="359229"/>
          </a:xfrm>
          <a:prstGeom prst="rect">
            <a:avLst/>
          </a:prstGeom>
        </p:spPr>
        <p:txBody>
          <a:bodyPr vert="horz" lIns="91440" tIns="45720" rIns="91440" bIns="45720" rtlCol="0" anchor="ctr"/>
          <a:lstStyle>
            <a:defPPr>
              <a:defRPr lang="en-US"/>
            </a:defPPr>
            <a:lvl1pPr marL="0" algn="ctr" defTabSz="457200" rtl="0" eaLnBrk="1" latinLnBrk="0" hangingPunct="1">
              <a:defRPr sz="1200" kern="1200" baseline="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100" dirty="0">
                <a:solidFill>
                  <a:schemeClr val="bg1"/>
                </a:solidFill>
              </a:rPr>
              <a:t>©2025 by Continuous Learning Development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3048003">
            <a:off x="3828480" y="1244612"/>
            <a:ext cx="669772" cy="2079473"/>
            <a:chOff x="0" y="0"/>
            <a:chExt cx="1786058" cy="5545262"/>
          </a:xfrm>
        </p:grpSpPr>
        <p:sp>
          <p:nvSpPr>
            <p:cNvPr id="3" name="Freeform 3"/>
            <p:cNvSpPr/>
            <p:nvPr/>
          </p:nvSpPr>
          <p:spPr>
            <a:xfrm>
              <a:off x="16292" y="12700"/>
              <a:ext cx="1753463" cy="5519801"/>
            </a:xfrm>
            <a:custGeom>
              <a:avLst/>
              <a:gdLst/>
              <a:ahLst/>
              <a:cxnLst/>
              <a:rect l="l" t="t" r="r" b="b"/>
              <a:pathLst>
                <a:path w="1753463" h="5519801">
                  <a:moveTo>
                    <a:pt x="0" y="4826889"/>
                  </a:moveTo>
                  <a:lnTo>
                    <a:pt x="438406" y="4826889"/>
                  </a:lnTo>
                  <a:lnTo>
                    <a:pt x="438406" y="0"/>
                  </a:lnTo>
                  <a:lnTo>
                    <a:pt x="1315056" y="0"/>
                  </a:lnTo>
                  <a:lnTo>
                    <a:pt x="1315056" y="4826889"/>
                  </a:lnTo>
                  <a:lnTo>
                    <a:pt x="1753463" y="4826889"/>
                  </a:lnTo>
                  <a:lnTo>
                    <a:pt x="876813" y="5519801"/>
                  </a:lnTo>
                  <a:close/>
                </a:path>
              </a:pathLst>
            </a:custGeom>
            <a:solidFill>
              <a:srgbClr val="FF0000"/>
            </a:solidFill>
          </p:spPr>
        </p:sp>
        <p:sp>
          <p:nvSpPr>
            <p:cNvPr id="4" name="Freeform 4"/>
            <p:cNvSpPr/>
            <p:nvPr/>
          </p:nvSpPr>
          <p:spPr>
            <a:xfrm>
              <a:off x="146" y="0"/>
              <a:ext cx="1785700" cy="5545328"/>
            </a:xfrm>
            <a:custGeom>
              <a:avLst/>
              <a:gdLst/>
              <a:ahLst/>
              <a:cxnLst/>
              <a:rect l="l" t="t" r="r" b="b"/>
              <a:pathLst>
                <a:path w="1785700" h="5545328">
                  <a:moveTo>
                    <a:pt x="16146" y="4826889"/>
                  </a:moveTo>
                  <a:lnTo>
                    <a:pt x="454552" y="4826889"/>
                  </a:lnTo>
                  <a:lnTo>
                    <a:pt x="454552" y="4839589"/>
                  </a:lnTo>
                  <a:lnTo>
                    <a:pt x="438261" y="4839589"/>
                  </a:lnTo>
                  <a:lnTo>
                    <a:pt x="438261" y="12700"/>
                  </a:lnTo>
                  <a:cubicBezTo>
                    <a:pt x="438261" y="5715"/>
                    <a:pt x="445592" y="0"/>
                    <a:pt x="454552" y="0"/>
                  </a:cubicBezTo>
                  <a:lnTo>
                    <a:pt x="1331202" y="0"/>
                  </a:lnTo>
                  <a:cubicBezTo>
                    <a:pt x="1340163" y="0"/>
                    <a:pt x="1347494" y="5715"/>
                    <a:pt x="1347494" y="12700"/>
                  </a:cubicBezTo>
                  <a:lnTo>
                    <a:pt x="1347494" y="4839589"/>
                  </a:lnTo>
                  <a:lnTo>
                    <a:pt x="1331202" y="4839589"/>
                  </a:lnTo>
                  <a:lnTo>
                    <a:pt x="1331202" y="4826889"/>
                  </a:lnTo>
                  <a:lnTo>
                    <a:pt x="1769609" y="4826889"/>
                  </a:lnTo>
                  <a:cubicBezTo>
                    <a:pt x="1776125" y="4826889"/>
                    <a:pt x="1782153" y="4829937"/>
                    <a:pt x="1784597" y="4834636"/>
                  </a:cubicBezTo>
                  <a:cubicBezTo>
                    <a:pt x="1786792" y="4839335"/>
                    <a:pt x="1785738" y="4844796"/>
                    <a:pt x="1781176" y="4848479"/>
                  </a:cubicBezTo>
                  <a:lnTo>
                    <a:pt x="904526" y="5541518"/>
                  </a:lnTo>
                  <a:cubicBezTo>
                    <a:pt x="901430" y="5543931"/>
                    <a:pt x="897357" y="5545328"/>
                    <a:pt x="892959" y="5545328"/>
                  </a:cubicBezTo>
                  <a:cubicBezTo>
                    <a:pt x="888560" y="5545328"/>
                    <a:pt x="884487" y="5543931"/>
                    <a:pt x="881392" y="5541518"/>
                  </a:cubicBezTo>
                  <a:lnTo>
                    <a:pt x="4579" y="4848479"/>
                  </a:lnTo>
                  <a:cubicBezTo>
                    <a:pt x="17" y="4844796"/>
                    <a:pt x="-1162" y="4839335"/>
                    <a:pt x="1157" y="4834636"/>
                  </a:cubicBezTo>
                  <a:cubicBezTo>
                    <a:pt x="3764" y="4829937"/>
                    <a:pt x="9629" y="4826889"/>
                    <a:pt x="16146" y="4826889"/>
                  </a:cubicBezTo>
                  <a:moveTo>
                    <a:pt x="16146" y="4852289"/>
                  </a:moveTo>
                  <a:lnTo>
                    <a:pt x="16146" y="4839589"/>
                  </a:lnTo>
                  <a:lnTo>
                    <a:pt x="27713" y="4830699"/>
                  </a:lnTo>
                  <a:lnTo>
                    <a:pt x="904526" y="5523611"/>
                  </a:lnTo>
                  <a:lnTo>
                    <a:pt x="892959" y="5532501"/>
                  </a:lnTo>
                  <a:lnTo>
                    <a:pt x="881392" y="5523611"/>
                  </a:lnTo>
                  <a:lnTo>
                    <a:pt x="1758205" y="4830699"/>
                  </a:lnTo>
                  <a:lnTo>
                    <a:pt x="1769772" y="4839589"/>
                  </a:lnTo>
                  <a:lnTo>
                    <a:pt x="1769772" y="4852289"/>
                  </a:lnTo>
                  <a:lnTo>
                    <a:pt x="1331202" y="4852289"/>
                  </a:lnTo>
                  <a:cubicBezTo>
                    <a:pt x="1322242" y="4852289"/>
                    <a:pt x="1314911" y="4846574"/>
                    <a:pt x="1314911" y="4839589"/>
                  </a:cubicBezTo>
                  <a:lnTo>
                    <a:pt x="1314911" y="12700"/>
                  </a:lnTo>
                  <a:lnTo>
                    <a:pt x="1331202" y="12700"/>
                  </a:lnTo>
                  <a:lnTo>
                    <a:pt x="1331202" y="25400"/>
                  </a:lnTo>
                  <a:lnTo>
                    <a:pt x="454552" y="25400"/>
                  </a:lnTo>
                  <a:lnTo>
                    <a:pt x="454552" y="12700"/>
                  </a:lnTo>
                  <a:lnTo>
                    <a:pt x="470844" y="12700"/>
                  </a:lnTo>
                  <a:lnTo>
                    <a:pt x="470844" y="4839589"/>
                  </a:lnTo>
                  <a:cubicBezTo>
                    <a:pt x="470844" y="4846574"/>
                    <a:pt x="463512" y="4852289"/>
                    <a:pt x="454552" y="4852289"/>
                  </a:cubicBezTo>
                  <a:lnTo>
                    <a:pt x="16146" y="4852289"/>
                  </a:lnTo>
                  <a:close/>
                </a:path>
              </a:pathLst>
            </a:custGeom>
            <a:solidFill>
              <a:srgbClr val="FF0000"/>
            </a:solidFill>
          </p:spPr>
        </p:sp>
      </p:grpSp>
      <p:sp>
        <p:nvSpPr>
          <p:cNvPr id="5" name="Freeform 5"/>
          <p:cNvSpPr/>
          <p:nvPr/>
        </p:nvSpPr>
        <p:spPr>
          <a:xfrm>
            <a:off x="891537" y="1710712"/>
            <a:ext cx="3013472" cy="6568877"/>
          </a:xfrm>
          <a:custGeom>
            <a:avLst/>
            <a:gdLst/>
            <a:ahLst/>
            <a:cxnLst/>
            <a:rect l="l" t="t" r="r" b="b"/>
            <a:pathLst>
              <a:path w="3013472" h="6568877">
                <a:moveTo>
                  <a:pt x="0" y="0"/>
                </a:moveTo>
                <a:lnTo>
                  <a:pt x="3013472" y="0"/>
                </a:lnTo>
                <a:lnTo>
                  <a:pt x="3013472" y="6568877"/>
                </a:lnTo>
                <a:lnTo>
                  <a:pt x="0" y="6568877"/>
                </a:lnTo>
                <a:lnTo>
                  <a:pt x="0" y="0"/>
                </a:lnTo>
                <a:close/>
              </a:path>
            </a:pathLst>
          </a:custGeom>
          <a:blipFill>
            <a:blip r:embed="rId2"/>
            <a:stretch>
              <a:fillRect/>
            </a:stretch>
          </a:blipFill>
        </p:spPr>
      </p:sp>
      <p:sp>
        <p:nvSpPr>
          <p:cNvPr id="6" name="Freeform 6"/>
          <p:cNvSpPr/>
          <p:nvPr/>
        </p:nvSpPr>
        <p:spPr>
          <a:xfrm>
            <a:off x="5365967" y="4164789"/>
            <a:ext cx="5387627" cy="4114800"/>
          </a:xfrm>
          <a:custGeom>
            <a:avLst/>
            <a:gdLst/>
            <a:ahLst/>
            <a:cxnLst/>
            <a:rect l="l" t="t" r="r" b="b"/>
            <a:pathLst>
              <a:path w="5387627" h="4114800">
                <a:moveTo>
                  <a:pt x="0" y="0"/>
                </a:moveTo>
                <a:lnTo>
                  <a:pt x="5387627" y="0"/>
                </a:lnTo>
                <a:lnTo>
                  <a:pt x="538762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7" name="Freeform 7"/>
          <p:cNvSpPr/>
          <p:nvPr/>
        </p:nvSpPr>
        <p:spPr>
          <a:xfrm>
            <a:off x="12488227" y="4240203"/>
            <a:ext cx="4557634" cy="4638813"/>
          </a:xfrm>
          <a:custGeom>
            <a:avLst/>
            <a:gdLst/>
            <a:ahLst/>
            <a:cxnLst/>
            <a:rect l="l" t="t" r="r" b="b"/>
            <a:pathLst>
              <a:path w="4557634" h="4638813">
                <a:moveTo>
                  <a:pt x="0" y="0"/>
                </a:moveTo>
                <a:lnTo>
                  <a:pt x="4557634" y="0"/>
                </a:lnTo>
                <a:lnTo>
                  <a:pt x="4557634" y="4638813"/>
                </a:lnTo>
                <a:lnTo>
                  <a:pt x="0" y="4638813"/>
                </a:lnTo>
                <a:lnTo>
                  <a:pt x="0" y="0"/>
                </a:lnTo>
                <a:close/>
              </a:path>
            </a:pathLst>
          </a:custGeom>
          <a:blipFill>
            <a:blip r:embed="rId5"/>
            <a:stretch>
              <a:fillRect/>
            </a:stretch>
          </a:blipFill>
        </p:spPr>
      </p:sp>
      <p:sp>
        <p:nvSpPr>
          <p:cNvPr id="8" name="Freeform 8"/>
          <p:cNvSpPr/>
          <p:nvPr/>
        </p:nvSpPr>
        <p:spPr>
          <a:xfrm>
            <a:off x="16545311" y="0"/>
            <a:ext cx="1742689" cy="1796428"/>
          </a:xfrm>
          <a:custGeom>
            <a:avLst/>
            <a:gdLst/>
            <a:ahLst/>
            <a:cxnLst/>
            <a:rect l="l" t="t" r="r" b="b"/>
            <a:pathLst>
              <a:path w="1742689" h="1796428">
                <a:moveTo>
                  <a:pt x="0" y="0"/>
                </a:moveTo>
                <a:lnTo>
                  <a:pt x="1742689" y="0"/>
                </a:lnTo>
                <a:lnTo>
                  <a:pt x="1742689" y="1796428"/>
                </a:lnTo>
                <a:lnTo>
                  <a:pt x="0" y="1796428"/>
                </a:lnTo>
                <a:lnTo>
                  <a:pt x="0" y="0"/>
                </a:lnTo>
                <a:close/>
              </a:path>
            </a:pathLst>
          </a:custGeom>
          <a:blipFill>
            <a:blip r:embed="rId6"/>
            <a:stretch>
              <a:fillRect/>
            </a:stretch>
          </a:blipFill>
        </p:spPr>
      </p:sp>
      <p:sp>
        <p:nvSpPr>
          <p:cNvPr id="9" name="TextBox 9"/>
          <p:cNvSpPr txBox="1"/>
          <p:nvPr/>
        </p:nvSpPr>
        <p:spPr>
          <a:xfrm>
            <a:off x="8059780" y="2152293"/>
            <a:ext cx="9826535" cy="2087910"/>
          </a:xfrm>
          <a:prstGeom prst="rect">
            <a:avLst/>
          </a:prstGeom>
        </p:spPr>
        <p:txBody>
          <a:bodyPr lIns="0" tIns="0" rIns="0" bIns="0" rtlCol="0" anchor="t">
            <a:spAutoFit/>
          </a:bodyPr>
          <a:lstStyle/>
          <a:p>
            <a:pPr algn="l">
              <a:lnSpc>
                <a:spcPts val="7920"/>
              </a:lnSpc>
            </a:pPr>
            <a:r>
              <a:rPr lang="en-US" sz="6600" b="1" spc="61">
                <a:solidFill>
                  <a:srgbClr val="FF0000"/>
                </a:solidFill>
                <a:latin typeface="TT Rounds Condensed Bold"/>
                <a:ea typeface="TT Rounds Condensed Bold"/>
                <a:cs typeface="TT Rounds Condensed Bold"/>
                <a:sym typeface="TT Rounds Condensed Bold"/>
              </a:rPr>
              <a:t>Note: </a:t>
            </a:r>
            <a:r>
              <a:rPr lang="en-US" sz="6600" b="1" spc="61">
                <a:solidFill>
                  <a:srgbClr val="000000"/>
                </a:solidFill>
                <a:latin typeface="TT Rounds Condensed Bold"/>
                <a:ea typeface="TT Rounds Condensed Bold"/>
                <a:cs typeface="TT Rounds Condensed Bold"/>
                <a:sym typeface="TT Rounds Condensed Bold"/>
              </a:rPr>
              <a:t>Kaifaroon 1ˢᵗ rakkah</a:t>
            </a:r>
          </a:p>
          <a:p>
            <a:pPr algn="l">
              <a:lnSpc>
                <a:spcPts val="7920"/>
              </a:lnSpc>
            </a:pPr>
            <a:r>
              <a:rPr lang="en-US" sz="6600" b="1" spc="61">
                <a:solidFill>
                  <a:srgbClr val="000000"/>
                </a:solidFill>
                <a:latin typeface="TT Rounds Condensed Bold"/>
                <a:ea typeface="TT Rounds Condensed Bold"/>
                <a:cs typeface="TT Rounds Condensed Bold"/>
                <a:sym typeface="TT Rounds Condensed Bold"/>
              </a:rPr>
              <a:t>	    Iklaas 2ⁿᵈ rakkah </a:t>
            </a:r>
          </a:p>
        </p:txBody>
      </p:sp>
      <p:sp>
        <p:nvSpPr>
          <p:cNvPr id="10" name="TextBox 10"/>
          <p:cNvSpPr txBox="1"/>
          <p:nvPr/>
        </p:nvSpPr>
        <p:spPr>
          <a:xfrm>
            <a:off x="2001884" y="187791"/>
            <a:ext cx="12977946" cy="1072247"/>
          </a:xfrm>
          <a:prstGeom prst="rect">
            <a:avLst/>
          </a:prstGeom>
        </p:spPr>
        <p:txBody>
          <a:bodyPr lIns="0" tIns="0" rIns="0" bIns="0" rtlCol="0" anchor="t">
            <a:spAutoFit/>
          </a:bodyPr>
          <a:lstStyle/>
          <a:p>
            <a:pPr algn="l">
              <a:lnSpc>
                <a:spcPts val="7920"/>
              </a:lnSpc>
            </a:pPr>
            <a:r>
              <a:rPr lang="en-US" sz="6600" b="1" spc="61">
                <a:solidFill>
                  <a:srgbClr val="000000"/>
                </a:solidFill>
                <a:latin typeface="TT Rounds Condensed Bold"/>
                <a:ea typeface="TT Rounds Condensed Bold"/>
                <a:cs typeface="TT Rounds Condensed Bold"/>
                <a:sym typeface="TT Rounds Condensed Bold"/>
              </a:rPr>
              <a:t>Offer 2 Sunnah at ‘Maqame Ibrahim’</a:t>
            </a:r>
          </a:p>
        </p:txBody>
      </p:sp>
      <p:sp>
        <p:nvSpPr>
          <p:cNvPr id="11" name="TextBox 11"/>
          <p:cNvSpPr txBox="1"/>
          <p:nvPr/>
        </p:nvSpPr>
        <p:spPr>
          <a:xfrm>
            <a:off x="10753594" y="8957309"/>
            <a:ext cx="7132721" cy="973043"/>
          </a:xfrm>
          <a:prstGeom prst="rect">
            <a:avLst/>
          </a:prstGeom>
        </p:spPr>
        <p:txBody>
          <a:bodyPr lIns="0" tIns="0" rIns="0" bIns="0" rtlCol="0" anchor="t">
            <a:spAutoFit/>
          </a:bodyPr>
          <a:lstStyle/>
          <a:p>
            <a:pPr algn="l">
              <a:lnSpc>
                <a:spcPts val="7180"/>
              </a:lnSpc>
            </a:pPr>
            <a:r>
              <a:rPr lang="en-US" sz="5983" b="1" spc="55">
                <a:solidFill>
                  <a:srgbClr val="000000"/>
                </a:solidFill>
                <a:latin typeface="TT Rounds Condensed Bold"/>
                <a:ea typeface="TT Rounds Condensed Bold"/>
                <a:cs typeface="TT Rounds Condensed Bold"/>
                <a:sym typeface="TT Rounds Condensed Bold"/>
              </a:rPr>
              <a:t>Drink Zam Zam water</a:t>
            </a:r>
          </a:p>
        </p:txBody>
      </p:sp>
      <p:sp>
        <p:nvSpPr>
          <p:cNvPr id="12" name="Footer Placeholder 3">
            <a:extLst>
              <a:ext uri="{FF2B5EF4-FFF2-40B4-BE49-F238E27FC236}">
                <a16:creationId xmlns:a16="http://schemas.microsoft.com/office/drawing/2014/main" id="{2B35D50B-9D82-4AC6-9914-506620C077EC}"/>
              </a:ext>
            </a:extLst>
          </p:cNvPr>
          <p:cNvSpPr txBox="1">
            <a:spLocks/>
          </p:cNvSpPr>
          <p:nvPr/>
        </p:nvSpPr>
        <p:spPr>
          <a:xfrm>
            <a:off x="0" y="9791700"/>
            <a:ext cx="3087756" cy="359229"/>
          </a:xfrm>
          <a:prstGeom prst="rect">
            <a:avLst/>
          </a:prstGeom>
        </p:spPr>
        <p:txBody>
          <a:bodyPr vert="horz" lIns="91440" tIns="45720" rIns="91440" bIns="45720" rtlCol="0" anchor="ctr"/>
          <a:lstStyle>
            <a:defPPr>
              <a:defRPr lang="en-US"/>
            </a:defPPr>
            <a:lvl1pPr marL="0" algn="ctr" defTabSz="457200" rtl="0" eaLnBrk="1" latinLnBrk="0" hangingPunct="1">
              <a:defRPr sz="1200" kern="1200" baseline="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100" dirty="0">
                <a:solidFill>
                  <a:schemeClr val="accent1"/>
                </a:solidFill>
              </a:rPr>
              <a:t>©2025 by Continuous Learning Development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93568" y="5888710"/>
            <a:ext cx="16675369" cy="3689425"/>
          </a:xfrm>
          <a:custGeom>
            <a:avLst/>
            <a:gdLst/>
            <a:ahLst/>
            <a:cxnLst/>
            <a:rect l="l" t="t" r="r" b="b"/>
            <a:pathLst>
              <a:path w="16675369" h="3689425">
                <a:moveTo>
                  <a:pt x="0" y="0"/>
                </a:moveTo>
                <a:lnTo>
                  <a:pt x="16675368" y="0"/>
                </a:lnTo>
                <a:lnTo>
                  <a:pt x="16675368" y="3689425"/>
                </a:lnTo>
                <a:lnTo>
                  <a:pt x="0" y="3689425"/>
                </a:lnTo>
                <a:lnTo>
                  <a:pt x="0" y="0"/>
                </a:lnTo>
                <a:close/>
              </a:path>
            </a:pathLst>
          </a:custGeom>
          <a:blipFill>
            <a:blip r:embed="rId2"/>
            <a:stretch>
              <a:fillRect/>
            </a:stretch>
          </a:blipFill>
        </p:spPr>
      </p:sp>
      <p:sp>
        <p:nvSpPr>
          <p:cNvPr id="3" name="Freeform 3"/>
          <p:cNvSpPr/>
          <p:nvPr/>
        </p:nvSpPr>
        <p:spPr>
          <a:xfrm>
            <a:off x="16259807" y="0"/>
            <a:ext cx="1998986" cy="2060628"/>
          </a:xfrm>
          <a:custGeom>
            <a:avLst/>
            <a:gdLst/>
            <a:ahLst/>
            <a:cxnLst/>
            <a:rect l="l" t="t" r="r" b="b"/>
            <a:pathLst>
              <a:path w="1998986" h="2060628">
                <a:moveTo>
                  <a:pt x="0" y="0"/>
                </a:moveTo>
                <a:lnTo>
                  <a:pt x="1998986" y="0"/>
                </a:lnTo>
                <a:lnTo>
                  <a:pt x="1998986" y="2060628"/>
                </a:lnTo>
                <a:lnTo>
                  <a:pt x="0" y="2060628"/>
                </a:lnTo>
                <a:lnTo>
                  <a:pt x="0" y="0"/>
                </a:lnTo>
                <a:close/>
              </a:path>
            </a:pathLst>
          </a:custGeom>
          <a:blipFill>
            <a:blip r:embed="rId3"/>
            <a:stretch>
              <a:fillRect/>
            </a:stretch>
          </a:blipFill>
        </p:spPr>
      </p:sp>
      <p:sp>
        <p:nvSpPr>
          <p:cNvPr id="4" name="TextBox 4"/>
          <p:cNvSpPr txBox="1"/>
          <p:nvPr/>
        </p:nvSpPr>
        <p:spPr>
          <a:xfrm>
            <a:off x="793567" y="1344062"/>
            <a:ext cx="7867107" cy="2087910"/>
          </a:xfrm>
          <a:prstGeom prst="rect">
            <a:avLst/>
          </a:prstGeom>
        </p:spPr>
        <p:txBody>
          <a:bodyPr lIns="0" tIns="0" rIns="0" bIns="0" rtlCol="0" anchor="t">
            <a:spAutoFit/>
          </a:bodyPr>
          <a:lstStyle/>
          <a:p>
            <a:pPr algn="l">
              <a:lnSpc>
                <a:spcPts val="7920"/>
              </a:lnSpc>
            </a:pPr>
            <a:r>
              <a:rPr lang="en-US" sz="6600" b="1" spc="61">
                <a:solidFill>
                  <a:srgbClr val="000000"/>
                </a:solidFill>
                <a:latin typeface="TT Rounds Condensed Bold"/>
                <a:ea typeface="TT Rounds Condensed Bold"/>
                <a:cs typeface="TT Rounds Condensed Bold"/>
                <a:sym typeface="TT Rounds Condensed Bold"/>
              </a:rPr>
              <a:t>When approaching the ‘Sai’ recite</a:t>
            </a:r>
          </a:p>
        </p:txBody>
      </p:sp>
      <p:sp>
        <p:nvSpPr>
          <p:cNvPr id="5" name="TextBox 5"/>
          <p:cNvSpPr txBox="1"/>
          <p:nvPr/>
        </p:nvSpPr>
        <p:spPr>
          <a:xfrm>
            <a:off x="8475746" y="1353586"/>
            <a:ext cx="8993190" cy="2457450"/>
          </a:xfrm>
          <a:prstGeom prst="rect">
            <a:avLst/>
          </a:prstGeom>
        </p:spPr>
        <p:txBody>
          <a:bodyPr lIns="0" tIns="0" rIns="0" bIns="0" rtlCol="0" anchor="t">
            <a:spAutoFit/>
          </a:bodyPr>
          <a:lstStyle/>
          <a:p>
            <a:pPr algn="l">
              <a:lnSpc>
                <a:spcPts val="9720"/>
              </a:lnSpc>
            </a:pPr>
            <a:r>
              <a:rPr lang="ar-EG" sz="8100" b="1">
                <a:solidFill>
                  <a:srgbClr val="000000"/>
                </a:solidFill>
                <a:latin typeface="XB Niloofar Bold"/>
                <a:ea typeface="XB Niloofar Bold"/>
                <a:cs typeface="XB Niloofar Bold"/>
                <a:sym typeface="XB Niloofar Bold"/>
                <a:rtl/>
              </a:rPr>
              <a:t>إِنَّ اَلصَّفَا وَاَلْمَرْوَةَ مِنْ شَعَائِرِ اَللَّهِ</a:t>
            </a:r>
            <a:r>
              <a:rPr lang="en-US" sz="8100" b="1">
                <a:solidFill>
                  <a:srgbClr val="000000"/>
                </a:solidFill>
                <a:latin typeface="XB Niloofar Bold"/>
                <a:ea typeface="XB Niloofar Bold"/>
                <a:cs typeface="XB Niloofar Bold"/>
                <a:sym typeface="XB Niloofar Bold"/>
              </a:rPr>
              <a:t> </a:t>
            </a:r>
          </a:p>
        </p:txBody>
      </p:sp>
      <p:sp>
        <p:nvSpPr>
          <p:cNvPr id="6" name="Footer Placeholder 3">
            <a:extLst>
              <a:ext uri="{FF2B5EF4-FFF2-40B4-BE49-F238E27FC236}">
                <a16:creationId xmlns:a16="http://schemas.microsoft.com/office/drawing/2014/main" id="{55957B89-4FFD-4654-9482-79B36E2BF135}"/>
              </a:ext>
            </a:extLst>
          </p:cNvPr>
          <p:cNvSpPr txBox="1">
            <a:spLocks/>
          </p:cNvSpPr>
          <p:nvPr/>
        </p:nvSpPr>
        <p:spPr>
          <a:xfrm>
            <a:off x="0" y="9791700"/>
            <a:ext cx="3087756" cy="359229"/>
          </a:xfrm>
          <a:prstGeom prst="rect">
            <a:avLst/>
          </a:prstGeom>
        </p:spPr>
        <p:txBody>
          <a:bodyPr vert="horz" lIns="91440" tIns="45720" rIns="91440" bIns="45720" rtlCol="0" anchor="ctr"/>
          <a:lstStyle>
            <a:defPPr>
              <a:defRPr lang="en-US"/>
            </a:defPPr>
            <a:lvl1pPr marL="0" algn="ctr" defTabSz="457200" rtl="0" eaLnBrk="1" latinLnBrk="0" hangingPunct="1">
              <a:defRPr sz="1200" kern="1200" baseline="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100" dirty="0">
                <a:solidFill>
                  <a:schemeClr val="accent1"/>
                </a:solidFill>
              </a:rPr>
              <a:t>©2025 by Continuous Learning Development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211" y="2356217"/>
            <a:ext cx="2748100" cy="1072247"/>
          </a:xfrm>
          <a:prstGeom prst="rect">
            <a:avLst/>
          </a:prstGeom>
        </p:spPr>
        <p:txBody>
          <a:bodyPr lIns="0" tIns="0" rIns="0" bIns="0" rtlCol="0" anchor="t">
            <a:spAutoFit/>
          </a:bodyPr>
          <a:lstStyle/>
          <a:p>
            <a:pPr algn="l">
              <a:lnSpc>
                <a:spcPts val="7920"/>
              </a:lnSpc>
            </a:pPr>
            <a:r>
              <a:rPr lang="en-US" sz="6600" b="1" spc="61">
                <a:solidFill>
                  <a:srgbClr val="FF0000"/>
                </a:solidFill>
                <a:latin typeface="TT Rounds Condensed Bold"/>
                <a:ea typeface="TT Rounds Condensed Bold"/>
                <a:cs typeface="TT Rounds Condensed Bold"/>
                <a:sym typeface="TT Rounds Condensed Bold"/>
              </a:rPr>
              <a:t>Al-Safa</a:t>
            </a:r>
          </a:p>
        </p:txBody>
      </p:sp>
      <p:sp>
        <p:nvSpPr>
          <p:cNvPr id="3" name="TextBox 3"/>
          <p:cNvSpPr txBox="1"/>
          <p:nvPr/>
        </p:nvSpPr>
        <p:spPr>
          <a:xfrm>
            <a:off x="13487233" y="1824856"/>
            <a:ext cx="4189098" cy="1072247"/>
          </a:xfrm>
          <a:prstGeom prst="rect">
            <a:avLst/>
          </a:prstGeom>
        </p:spPr>
        <p:txBody>
          <a:bodyPr lIns="0" tIns="0" rIns="0" bIns="0" rtlCol="0" anchor="t">
            <a:spAutoFit/>
          </a:bodyPr>
          <a:lstStyle/>
          <a:p>
            <a:pPr algn="l">
              <a:lnSpc>
                <a:spcPts val="7920"/>
              </a:lnSpc>
            </a:pPr>
            <a:r>
              <a:rPr lang="en-US" sz="6600" b="1" spc="61">
                <a:solidFill>
                  <a:srgbClr val="FF0000"/>
                </a:solidFill>
                <a:latin typeface="TT Rounds Condensed Bold"/>
                <a:ea typeface="TT Rounds Condensed Bold"/>
                <a:cs typeface="TT Rounds Condensed Bold"/>
                <a:sym typeface="TT Rounds Condensed Bold"/>
              </a:rPr>
              <a:t>Al-Marwaa</a:t>
            </a:r>
          </a:p>
        </p:txBody>
      </p:sp>
      <p:sp>
        <p:nvSpPr>
          <p:cNvPr id="4" name="Freeform 4"/>
          <p:cNvSpPr/>
          <p:nvPr/>
        </p:nvSpPr>
        <p:spPr>
          <a:xfrm>
            <a:off x="1541839" y="2787999"/>
            <a:ext cx="15204322" cy="3896108"/>
          </a:xfrm>
          <a:custGeom>
            <a:avLst/>
            <a:gdLst/>
            <a:ahLst/>
            <a:cxnLst/>
            <a:rect l="l" t="t" r="r" b="b"/>
            <a:pathLst>
              <a:path w="15204322" h="3896108">
                <a:moveTo>
                  <a:pt x="0" y="0"/>
                </a:moveTo>
                <a:lnTo>
                  <a:pt x="15204322" y="0"/>
                </a:lnTo>
                <a:lnTo>
                  <a:pt x="15204322" y="3896108"/>
                </a:lnTo>
                <a:lnTo>
                  <a:pt x="0" y="389610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a:off x="16292418" y="-49026"/>
            <a:ext cx="1995582" cy="2057120"/>
          </a:xfrm>
          <a:custGeom>
            <a:avLst/>
            <a:gdLst/>
            <a:ahLst/>
            <a:cxnLst/>
            <a:rect l="l" t="t" r="r" b="b"/>
            <a:pathLst>
              <a:path w="1995582" h="2057120">
                <a:moveTo>
                  <a:pt x="0" y="0"/>
                </a:moveTo>
                <a:lnTo>
                  <a:pt x="1995582" y="0"/>
                </a:lnTo>
                <a:lnTo>
                  <a:pt x="1995582" y="2057120"/>
                </a:lnTo>
                <a:lnTo>
                  <a:pt x="0" y="2057120"/>
                </a:lnTo>
                <a:lnTo>
                  <a:pt x="0" y="0"/>
                </a:lnTo>
                <a:close/>
              </a:path>
            </a:pathLst>
          </a:custGeom>
          <a:blipFill>
            <a:blip r:embed="rId4"/>
            <a:stretch>
              <a:fillRect/>
            </a:stretch>
          </a:blipFill>
        </p:spPr>
      </p:sp>
      <p:sp>
        <p:nvSpPr>
          <p:cNvPr id="6" name="TextBox 6"/>
          <p:cNvSpPr txBox="1"/>
          <p:nvPr/>
        </p:nvSpPr>
        <p:spPr>
          <a:xfrm>
            <a:off x="2744831" y="6897235"/>
            <a:ext cx="12798338" cy="1072246"/>
          </a:xfrm>
          <a:prstGeom prst="rect">
            <a:avLst/>
          </a:prstGeom>
        </p:spPr>
        <p:txBody>
          <a:bodyPr lIns="0" tIns="0" rIns="0" bIns="0" rtlCol="0" anchor="t">
            <a:spAutoFit/>
          </a:bodyPr>
          <a:lstStyle/>
          <a:p>
            <a:pPr algn="l">
              <a:lnSpc>
                <a:spcPts val="7920"/>
              </a:lnSpc>
            </a:pPr>
            <a:r>
              <a:rPr lang="en-US" sz="6600" b="1" spc="61">
                <a:solidFill>
                  <a:srgbClr val="000000"/>
                </a:solidFill>
                <a:latin typeface="TT Rounds Condensed Bold"/>
                <a:ea typeface="TT Rounds Condensed Bold"/>
                <a:cs typeface="TT Rounds Condensed Bold"/>
                <a:sym typeface="TT Rounds Condensed Bold"/>
              </a:rPr>
              <a:t>Stand on it or near it, face Qibla say  </a:t>
            </a:r>
          </a:p>
        </p:txBody>
      </p:sp>
      <p:sp>
        <p:nvSpPr>
          <p:cNvPr id="7" name="TextBox 7"/>
          <p:cNvSpPr txBox="1"/>
          <p:nvPr/>
        </p:nvSpPr>
        <p:spPr>
          <a:xfrm>
            <a:off x="1234437" y="935847"/>
            <a:ext cx="8748852" cy="1072247"/>
          </a:xfrm>
          <a:prstGeom prst="rect">
            <a:avLst/>
          </a:prstGeom>
        </p:spPr>
        <p:txBody>
          <a:bodyPr lIns="0" tIns="0" rIns="0" bIns="0" rtlCol="0" anchor="t">
            <a:spAutoFit/>
          </a:bodyPr>
          <a:lstStyle/>
          <a:p>
            <a:pPr algn="l">
              <a:lnSpc>
                <a:spcPts val="7920"/>
              </a:lnSpc>
            </a:pPr>
            <a:r>
              <a:rPr lang="en-US" sz="6600" b="1" spc="61">
                <a:solidFill>
                  <a:srgbClr val="000000"/>
                </a:solidFill>
                <a:latin typeface="TT Rounds Condensed Bold"/>
                <a:ea typeface="TT Rounds Condensed Bold"/>
                <a:cs typeface="TT Rounds Condensed Bold"/>
                <a:sym typeface="TT Rounds Condensed Bold"/>
              </a:rPr>
              <a:t>Then go to Mount Safa</a:t>
            </a:r>
          </a:p>
        </p:txBody>
      </p:sp>
      <p:sp>
        <p:nvSpPr>
          <p:cNvPr id="8" name="TextBox 8"/>
          <p:cNvSpPr txBox="1"/>
          <p:nvPr/>
        </p:nvSpPr>
        <p:spPr>
          <a:xfrm>
            <a:off x="7032759" y="8188556"/>
            <a:ext cx="3484862" cy="1075982"/>
          </a:xfrm>
          <a:prstGeom prst="rect">
            <a:avLst/>
          </a:prstGeom>
        </p:spPr>
        <p:txBody>
          <a:bodyPr lIns="0" tIns="0" rIns="0" bIns="0" rtlCol="0" anchor="t">
            <a:spAutoFit/>
          </a:bodyPr>
          <a:lstStyle/>
          <a:p>
            <a:pPr algn="l">
              <a:lnSpc>
                <a:spcPts val="8487"/>
              </a:lnSpc>
            </a:pPr>
            <a:r>
              <a:rPr lang="ar-EG" sz="7072" b="1">
                <a:solidFill>
                  <a:srgbClr val="000000"/>
                </a:solidFill>
                <a:latin typeface="XB Niloofar Bold"/>
                <a:ea typeface="XB Niloofar Bold"/>
                <a:cs typeface="XB Niloofar Bold"/>
                <a:sym typeface="XB Niloofar Bold"/>
                <a:rtl/>
              </a:rPr>
              <a:t>اللَّهُ أَكْبَرُ</a:t>
            </a:r>
          </a:p>
        </p:txBody>
      </p:sp>
      <p:sp>
        <p:nvSpPr>
          <p:cNvPr id="9" name="Footer Placeholder 3">
            <a:extLst>
              <a:ext uri="{FF2B5EF4-FFF2-40B4-BE49-F238E27FC236}">
                <a16:creationId xmlns:a16="http://schemas.microsoft.com/office/drawing/2014/main" id="{6497835D-EFAC-4967-8C9F-12E46D3B6C02}"/>
              </a:ext>
            </a:extLst>
          </p:cNvPr>
          <p:cNvSpPr txBox="1">
            <a:spLocks/>
          </p:cNvSpPr>
          <p:nvPr/>
        </p:nvSpPr>
        <p:spPr>
          <a:xfrm>
            <a:off x="0" y="9791700"/>
            <a:ext cx="3087756" cy="359229"/>
          </a:xfrm>
          <a:prstGeom prst="rect">
            <a:avLst/>
          </a:prstGeom>
        </p:spPr>
        <p:txBody>
          <a:bodyPr vert="horz" lIns="91440" tIns="45720" rIns="91440" bIns="45720" rtlCol="0" anchor="ctr"/>
          <a:lstStyle>
            <a:defPPr>
              <a:defRPr lang="en-US"/>
            </a:defPPr>
            <a:lvl1pPr marL="0" algn="ctr" defTabSz="457200" rtl="0" eaLnBrk="1" latinLnBrk="0" hangingPunct="1">
              <a:defRPr sz="1200" kern="1200" baseline="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100" dirty="0">
                <a:solidFill>
                  <a:schemeClr val="accent1"/>
                </a:solidFill>
              </a:rPr>
              <a:t>©2025 by Continuous Learning Development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932360" y="299419"/>
            <a:ext cx="4348302" cy="1072247"/>
          </a:xfrm>
          <a:prstGeom prst="rect">
            <a:avLst/>
          </a:prstGeom>
        </p:spPr>
        <p:txBody>
          <a:bodyPr lIns="0" tIns="0" rIns="0" bIns="0" rtlCol="0" anchor="t">
            <a:spAutoFit/>
          </a:bodyPr>
          <a:lstStyle/>
          <a:p>
            <a:pPr algn="l">
              <a:lnSpc>
                <a:spcPts val="7920"/>
              </a:lnSpc>
            </a:pPr>
            <a:r>
              <a:rPr lang="en-US" sz="6600" b="1" spc="61">
                <a:solidFill>
                  <a:srgbClr val="000000"/>
                </a:solidFill>
                <a:latin typeface="TT Rounds Condensed Bold"/>
                <a:ea typeface="TT Rounds Condensed Bold"/>
                <a:cs typeface="TT Rounds Condensed Bold"/>
                <a:sym typeface="TT Rounds Condensed Bold"/>
              </a:rPr>
              <a:t>Then recite</a:t>
            </a:r>
          </a:p>
        </p:txBody>
      </p:sp>
      <p:sp>
        <p:nvSpPr>
          <p:cNvPr id="3" name="TextBox 3"/>
          <p:cNvSpPr txBox="1"/>
          <p:nvPr/>
        </p:nvSpPr>
        <p:spPr>
          <a:xfrm>
            <a:off x="617305" y="466260"/>
            <a:ext cx="17155048" cy="6552514"/>
          </a:xfrm>
          <a:prstGeom prst="rect">
            <a:avLst/>
          </a:prstGeom>
        </p:spPr>
        <p:txBody>
          <a:bodyPr lIns="0" tIns="0" rIns="0" bIns="0" rtlCol="0" anchor="t">
            <a:spAutoFit/>
          </a:bodyPr>
          <a:lstStyle/>
          <a:p>
            <a:pPr algn="l">
              <a:lnSpc>
                <a:spcPts val="10400"/>
              </a:lnSpc>
            </a:pPr>
            <a:r>
              <a:rPr lang="en-US" sz="8100" spc="75">
                <a:solidFill>
                  <a:srgbClr val="000000"/>
                </a:solidFill>
                <a:latin typeface="XB Niloofar"/>
                <a:ea typeface="XB Niloofar"/>
                <a:cs typeface="XB Niloofar"/>
                <a:sym typeface="XB Niloofar"/>
              </a:rPr>
              <a:t> </a:t>
            </a:r>
          </a:p>
          <a:p>
            <a:pPr algn="l">
              <a:lnSpc>
                <a:spcPts val="10400"/>
              </a:lnSpc>
            </a:pPr>
            <a:r>
              <a:rPr lang="en-US" sz="8100" spc="75">
                <a:solidFill>
                  <a:srgbClr val="000000"/>
                </a:solidFill>
                <a:latin typeface="XB Niloofar"/>
                <a:ea typeface="XB Niloofar"/>
                <a:cs typeface="XB Niloofar"/>
                <a:sym typeface="XB Niloofar"/>
              </a:rPr>
              <a:t> </a:t>
            </a:r>
            <a:r>
              <a:rPr lang="ar-EG" sz="8100" b="1" spc="75">
                <a:solidFill>
                  <a:srgbClr val="000000"/>
                </a:solidFill>
                <a:latin typeface="XB Niloofar Bold"/>
                <a:ea typeface="XB Niloofar Bold"/>
                <a:cs typeface="XB Niloofar Bold"/>
                <a:sym typeface="XB Niloofar Bold"/>
                <a:rtl/>
              </a:rPr>
              <a:t>لاَ إِلَهَ إِلاَّ اللَّهُ وَحْدَهُ لاَ شَرِيكَ لَهُ لَهُ الْمُلْكُ وَلَهُ الْحَمْدُ يُحْيِي وَيُمِيتُ وَهُوَ عَلَى كُلِّ شَىْءٍ قَدِيرٌ لاَ إِلَهَ إِلاَّ اللَّهُ وَحْدَهُ لاَ شَرِيكَ لَهُ أَنْجَزَ وَعْدَهُ وَنَصَرَ عَبْدَهُ وَهَزَمَ الأَحْزَابَ وَحْدَهُ ‏"‏ </a:t>
            </a:r>
            <a:r>
              <a:rPr lang="he-IL" sz="8100" spc="75">
                <a:solidFill>
                  <a:srgbClr val="000000"/>
                </a:solidFill>
                <a:latin typeface="XB Niloofar"/>
                <a:ea typeface="XB Niloofar"/>
                <a:cs typeface="XB Niloofar"/>
                <a:sym typeface="XB Niloofar"/>
                <a:rtl/>
              </a:rPr>
              <a:t>‏</a:t>
            </a:r>
            <a:r>
              <a:rPr lang="en-US" sz="8100" spc="75">
                <a:solidFill>
                  <a:srgbClr val="000000"/>
                </a:solidFill>
                <a:latin typeface="XB Niloofar"/>
                <a:ea typeface="XB Niloofar"/>
                <a:cs typeface="XB Niloofar"/>
                <a:sym typeface="XB Niloofar"/>
              </a:rPr>
              <a:t> </a:t>
            </a:r>
          </a:p>
        </p:txBody>
      </p:sp>
      <p:sp>
        <p:nvSpPr>
          <p:cNvPr id="4" name="Freeform 4"/>
          <p:cNvSpPr/>
          <p:nvPr/>
        </p:nvSpPr>
        <p:spPr>
          <a:xfrm>
            <a:off x="16288577" y="28043"/>
            <a:ext cx="1941446" cy="2001314"/>
          </a:xfrm>
          <a:custGeom>
            <a:avLst/>
            <a:gdLst/>
            <a:ahLst/>
            <a:cxnLst/>
            <a:rect l="l" t="t" r="r" b="b"/>
            <a:pathLst>
              <a:path w="1941446" h="2001314">
                <a:moveTo>
                  <a:pt x="0" y="0"/>
                </a:moveTo>
                <a:lnTo>
                  <a:pt x="1941446" y="0"/>
                </a:lnTo>
                <a:lnTo>
                  <a:pt x="1941446" y="2001314"/>
                </a:lnTo>
                <a:lnTo>
                  <a:pt x="0" y="2001314"/>
                </a:lnTo>
                <a:lnTo>
                  <a:pt x="0" y="0"/>
                </a:lnTo>
                <a:close/>
              </a:path>
            </a:pathLst>
          </a:custGeom>
          <a:blipFill>
            <a:blip r:embed="rId2"/>
            <a:stretch>
              <a:fillRect/>
            </a:stretch>
          </a:blipFill>
        </p:spPr>
      </p:sp>
      <p:sp>
        <p:nvSpPr>
          <p:cNvPr id="5" name="TextBox 5"/>
          <p:cNvSpPr txBox="1"/>
          <p:nvPr/>
        </p:nvSpPr>
        <p:spPr>
          <a:xfrm>
            <a:off x="1153734" y="7962900"/>
            <a:ext cx="17155048" cy="895350"/>
          </a:xfrm>
          <a:prstGeom prst="rect">
            <a:avLst/>
          </a:prstGeom>
        </p:spPr>
        <p:txBody>
          <a:bodyPr lIns="0" tIns="0" rIns="0" bIns="0" rtlCol="0" anchor="t">
            <a:spAutoFit/>
          </a:bodyPr>
          <a:lstStyle/>
          <a:p>
            <a:pPr algn="l">
              <a:lnSpc>
                <a:spcPts val="7080"/>
              </a:lnSpc>
            </a:pPr>
            <a:r>
              <a:rPr lang="en-US" sz="5900" b="1" spc="55" dirty="0">
                <a:solidFill>
                  <a:srgbClr val="FF0000"/>
                </a:solidFill>
                <a:latin typeface="TT Rounds Condensed Bold"/>
                <a:ea typeface="TT Rounds Condensed Bold"/>
                <a:cs typeface="TT Rounds Condensed Bold"/>
                <a:sym typeface="TT Rounds Condensed Bold"/>
              </a:rPr>
              <a:t>Note: </a:t>
            </a:r>
            <a:r>
              <a:rPr lang="en-US" sz="5900" b="1" spc="55" dirty="0">
                <a:solidFill>
                  <a:srgbClr val="000000"/>
                </a:solidFill>
                <a:latin typeface="TT Rounds Condensed Bold"/>
                <a:ea typeface="TT Rounds Condensed Bold"/>
                <a:cs typeface="TT Rounds Condensed Bold"/>
                <a:sym typeface="TT Rounds Condensed Bold"/>
              </a:rPr>
              <a:t>Only read it once at the beginning of your ‘</a:t>
            </a:r>
            <a:r>
              <a:rPr lang="en-US" sz="5900" b="1" spc="55" dirty="0" err="1">
                <a:solidFill>
                  <a:srgbClr val="000000"/>
                </a:solidFill>
                <a:latin typeface="TT Rounds Condensed Bold"/>
                <a:ea typeface="TT Rounds Condensed Bold"/>
                <a:cs typeface="TT Rounds Condensed Bold"/>
                <a:sym typeface="TT Rounds Condensed Bold"/>
              </a:rPr>
              <a:t>sai</a:t>
            </a:r>
            <a:r>
              <a:rPr lang="en-US" sz="5900" b="1" spc="55" dirty="0">
                <a:solidFill>
                  <a:srgbClr val="000000"/>
                </a:solidFill>
                <a:latin typeface="TT Rounds Condensed Bold"/>
                <a:ea typeface="TT Rounds Condensed Bold"/>
                <a:cs typeface="TT Rounds Condensed Bold"/>
                <a:sym typeface="TT Rounds Condensed Bold"/>
              </a:rPr>
              <a:t>’</a:t>
            </a:r>
          </a:p>
        </p:txBody>
      </p:sp>
      <p:sp>
        <p:nvSpPr>
          <p:cNvPr id="6" name="Footer Placeholder 3">
            <a:extLst>
              <a:ext uri="{FF2B5EF4-FFF2-40B4-BE49-F238E27FC236}">
                <a16:creationId xmlns:a16="http://schemas.microsoft.com/office/drawing/2014/main" id="{BEFCA24B-BFA9-4417-9311-86F1984A3BD2}"/>
              </a:ext>
            </a:extLst>
          </p:cNvPr>
          <p:cNvSpPr txBox="1">
            <a:spLocks/>
          </p:cNvSpPr>
          <p:nvPr/>
        </p:nvSpPr>
        <p:spPr>
          <a:xfrm>
            <a:off x="0" y="9791700"/>
            <a:ext cx="3087756" cy="359229"/>
          </a:xfrm>
          <a:prstGeom prst="rect">
            <a:avLst/>
          </a:prstGeom>
        </p:spPr>
        <p:txBody>
          <a:bodyPr vert="horz" lIns="91440" tIns="45720" rIns="91440" bIns="45720" rtlCol="0" anchor="ctr"/>
          <a:lstStyle>
            <a:defPPr>
              <a:defRPr lang="en-US"/>
            </a:defPPr>
            <a:lvl1pPr marL="0" algn="ctr" defTabSz="457200" rtl="0" eaLnBrk="1" latinLnBrk="0" hangingPunct="1">
              <a:defRPr sz="1200" kern="1200" baseline="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100" dirty="0">
                <a:solidFill>
                  <a:schemeClr val="accent1"/>
                </a:solidFill>
              </a:rPr>
              <a:t>©2025 by Continuous Learning Development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054978" y="3538891"/>
            <a:ext cx="15204322" cy="3896108"/>
          </a:xfrm>
          <a:custGeom>
            <a:avLst/>
            <a:gdLst/>
            <a:ahLst/>
            <a:cxnLst/>
            <a:rect l="l" t="t" r="r" b="b"/>
            <a:pathLst>
              <a:path w="15204322" h="3896108">
                <a:moveTo>
                  <a:pt x="0" y="0"/>
                </a:moveTo>
                <a:lnTo>
                  <a:pt x="15204322" y="0"/>
                </a:lnTo>
                <a:lnTo>
                  <a:pt x="15204322" y="3896108"/>
                </a:lnTo>
                <a:lnTo>
                  <a:pt x="0" y="389610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a:off x="16277638" y="0"/>
            <a:ext cx="2010362" cy="2072356"/>
          </a:xfrm>
          <a:custGeom>
            <a:avLst/>
            <a:gdLst/>
            <a:ahLst/>
            <a:cxnLst/>
            <a:rect l="l" t="t" r="r" b="b"/>
            <a:pathLst>
              <a:path w="2010362" h="2072356">
                <a:moveTo>
                  <a:pt x="0" y="0"/>
                </a:moveTo>
                <a:lnTo>
                  <a:pt x="2010362" y="0"/>
                </a:lnTo>
                <a:lnTo>
                  <a:pt x="2010362" y="2072356"/>
                </a:lnTo>
                <a:lnTo>
                  <a:pt x="0" y="2072356"/>
                </a:lnTo>
                <a:lnTo>
                  <a:pt x="0" y="0"/>
                </a:lnTo>
                <a:close/>
              </a:path>
            </a:pathLst>
          </a:custGeom>
          <a:blipFill>
            <a:blip r:embed="rId4"/>
            <a:stretch>
              <a:fillRect/>
            </a:stretch>
          </a:blipFill>
        </p:spPr>
      </p:sp>
      <p:sp>
        <p:nvSpPr>
          <p:cNvPr id="4" name="Freeform 4"/>
          <p:cNvSpPr/>
          <p:nvPr/>
        </p:nvSpPr>
        <p:spPr>
          <a:xfrm>
            <a:off x="8222809" y="558454"/>
            <a:ext cx="2868660" cy="3490439"/>
          </a:xfrm>
          <a:custGeom>
            <a:avLst/>
            <a:gdLst/>
            <a:ahLst/>
            <a:cxnLst/>
            <a:rect l="l" t="t" r="r" b="b"/>
            <a:pathLst>
              <a:path w="2868660" h="3490439">
                <a:moveTo>
                  <a:pt x="0" y="0"/>
                </a:moveTo>
                <a:lnTo>
                  <a:pt x="2868660" y="0"/>
                </a:lnTo>
                <a:lnTo>
                  <a:pt x="2868660" y="3490439"/>
                </a:lnTo>
                <a:lnTo>
                  <a:pt x="0" y="3490439"/>
                </a:lnTo>
                <a:lnTo>
                  <a:pt x="0" y="0"/>
                </a:lnTo>
                <a:close/>
              </a:path>
            </a:pathLst>
          </a:custGeom>
          <a:blipFill>
            <a:blip r:embed="rId5"/>
            <a:stretch>
              <a:fillRect/>
            </a:stretch>
          </a:blipFill>
        </p:spPr>
      </p:sp>
      <p:sp>
        <p:nvSpPr>
          <p:cNvPr id="5" name="TextBox 5"/>
          <p:cNvSpPr txBox="1"/>
          <p:nvPr/>
        </p:nvSpPr>
        <p:spPr>
          <a:xfrm>
            <a:off x="156753" y="150074"/>
            <a:ext cx="9271363" cy="2762250"/>
          </a:xfrm>
          <a:prstGeom prst="rect">
            <a:avLst/>
          </a:prstGeom>
        </p:spPr>
        <p:txBody>
          <a:bodyPr lIns="0" tIns="0" rIns="0" bIns="0" rtlCol="0" anchor="t">
            <a:spAutoFit/>
          </a:bodyPr>
          <a:lstStyle/>
          <a:p>
            <a:pPr algn="l">
              <a:lnSpc>
                <a:spcPts val="7200"/>
              </a:lnSpc>
            </a:pPr>
            <a:r>
              <a:rPr lang="en-US" sz="6000" b="1" spc="56">
                <a:solidFill>
                  <a:srgbClr val="000000"/>
                </a:solidFill>
                <a:latin typeface="TT Rounds Condensed Bold"/>
                <a:ea typeface="TT Rounds Condensed Bold"/>
                <a:cs typeface="TT Rounds Condensed Bold"/>
                <a:sym typeface="TT Rounds Condensed Bold"/>
              </a:rPr>
              <a:t>Now walk towards ‘Marwa’ </a:t>
            </a:r>
          </a:p>
          <a:p>
            <a:pPr algn="l">
              <a:lnSpc>
                <a:spcPts val="7200"/>
              </a:lnSpc>
            </a:pPr>
            <a:r>
              <a:rPr lang="en-US" sz="6000" b="1" spc="56">
                <a:solidFill>
                  <a:srgbClr val="000000"/>
                </a:solidFill>
                <a:latin typeface="TT Rounds Condensed Bold"/>
                <a:ea typeface="TT Rounds Condensed Bold"/>
                <a:cs typeface="TT Rounds Condensed Bold"/>
                <a:sym typeface="TT Rounds Condensed Bold"/>
              </a:rPr>
              <a:t>Raising hands and supplicating on the way</a:t>
            </a:r>
          </a:p>
        </p:txBody>
      </p:sp>
      <p:sp>
        <p:nvSpPr>
          <p:cNvPr id="6" name="TextBox 6"/>
          <p:cNvSpPr txBox="1"/>
          <p:nvPr/>
        </p:nvSpPr>
        <p:spPr>
          <a:xfrm>
            <a:off x="480323" y="6149107"/>
            <a:ext cx="2748100" cy="1072246"/>
          </a:xfrm>
          <a:prstGeom prst="rect">
            <a:avLst/>
          </a:prstGeom>
        </p:spPr>
        <p:txBody>
          <a:bodyPr lIns="0" tIns="0" rIns="0" bIns="0" rtlCol="0" anchor="t">
            <a:spAutoFit/>
          </a:bodyPr>
          <a:lstStyle/>
          <a:p>
            <a:pPr algn="l">
              <a:lnSpc>
                <a:spcPts val="7920"/>
              </a:lnSpc>
            </a:pPr>
            <a:r>
              <a:rPr lang="en-US" sz="6600" b="1" spc="61">
                <a:solidFill>
                  <a:srgbClr val="FF0000"/>
                </a:solidFill>
                <a:latin typeface="TT Rounds Condensed Bold"/>
                <a:ea typeface="TT Rounds Condensed Bold"/>
                <a:cs typeface="TT Rounds Condensed Bold"/>
                <a:sym typeface="TT Rounds Condensed Bold"/>
              </a:rPr>
              <a:t>Al-Safa</a:t>
            </a:r>
          </a:p>
        </p:txBody>
      </p:sp>
      <p:sp>
        <p:nvSpPr>
          <p:cNvPr id="7" name="TextBox 7"/>
          <p:cNvSpPr txBox="1"/>
          <p:nvPr/>
        </p:nvSpPr>
        <p:spPr>
          <a:xfrm>
            <a:off x="13860214" y="2976647"/>
            <a:ext cx="4189098" cy="1072246"/>
          </a:xfrm>
          <a:prstGeom prst="rect">
            <a:avLst/>
          </a:prstGeom>
        </p:spPr>
        <p:txBody>
          <a:bodyPr lIns="0" tIns="0" rIns="0" bIns="0" rtlCol="0" anchor="t">
            <a:spAutoFit/>
          </a:bodyPr>
          <a:lstStyle/>
          <a:p>
            <a:pPr algn="l">
              <a:lnSpc>
                <a:spcPts val="7920"/>
              </a:lnSpc>
            </a:pPr>
            <a:r>
              <a:rPr lang="en-US" sz="6600" b="1" spc="61">
                <a:solidFill>
                  <a:srgbClr val="FF0000"/>
                </a:solidFill>
                <a:latin typeface="TT Rounds Condensed Bold"/>
                <a:ea typeface="TT Rounds Condensed Bold"/>
                <a:cs typeface="TT Rounds Condensed Bold"/>
                <a:sym typeface="TT Rounds Condensed Bold"/>
              </a:rPr>
              <a:t>Al-Marwaa</a:t>
            </a:r>
          </a:p>
        </p:txBody>
      </p:sp>
      <p:sp>
        <p:nvSpPr>
          <p:cNvPr id="8" name="Footer Placeholder 3">
            <a:extLst>
              <a:ext uri="{FF2B5EF4-FFF2-40B4-BE49-F238E27FC236}">
                <a16:creationId xmlns:a16="http://schemas.microsoft.com/office/drawing/2014/main" id="{EF817B5D-2B1A-4902-BD47-4F68BC02A584}"/>
              </a:ext>
            </a:extLst>
          </p:cNvPr>
          <p:cNvSpPr txBox="1">
            <a:spLocks/>
          </p:cNvSpPr>
          <p:nvPr/>
        </p:nvSpPr>
        <p:spPr>
          <a:xfrm>
            <a:off x="0" y="9791700"/>
            <a:ext cx="3087756" cy="359229"/>
          </a:xfrm>
          <a:prstGeom prst="rect">
            <a:avLst/>
          </a:prstGeom>
        </p:spPr>
        <p:txBody>
          <a:bodyPr vert="horz" lIns="91440" tIns="45720" rIns="91440" bIns="45720" rtlCol="0" anchor="ctr"/>
          <a:lstStyle>
            <a:defPPr>
              <a:defRPr lang="en-US"/>
            </a:defPPr>
            <a:lvl1pPr marL="0" algn="ctr" defTabSz="457200" rtl="0" eaLnBrk="1" latinLnBrk="0" hangingPunct="1">
              <a:defRPr sz="1200" kern="1200" baseline="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100" dirty="0">
                <a:solidFill>
                  <a:schemeClr val="accent1"/>
                </a:solidFill>
              </a:rPr>
              <a:t>©2025 by Continuous Learning Development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87808" y="1998569"/>
            <a:ext cx="2748100" cy="1072247"/>
          </a:xfrm>
          <a:prstGeom prst="rect">
            <a:avLst/>
          </a:prstGeom>
        </p:spPr>
        <p:txBody>
          <a:bodyPr lIns="0" tIns="0" rIns="0" bIns="0" rtlCol="0" anchor="t">
            <a:spAutoFit/>
          </a:bodyPr>
          <a:lstStyle/>
          <a:p>
            <a:pPr algn="l">
              <a:lnSpc>
                <a:spcPts val="7920"/>
              </a:lnSpc>
            </a:pPr>
            <a:r>
              <a:rPr lang="en-US" sz="6600" b="1" spc="61">
                <a:solidFill>
                  <a:srgbClr val="FF0000"/>
                </a:solidFill>
                <a:latin typeface="TT Rounds Condensed Bold"/>
                <a:ea typeface="TT Rounds Condensed Bold"/>
                <a:cs typeface="TT Rounds Condensed Bold"/>
                <a:sym typeface="TT Rounds Condensed Bold"/>
              </a:rPr>
              <a:t>Al-Safa</a:t>
            </a:r>
          </a:p>
        </p:txBody>
      </p:sp>
      <p:sp>
        <p:nvSpPr>
          <p:cNvPr id="3" name="Freeform 3"/>
          <p:cNvSpPr/>
          <p:nvPr/>
        </p:nvSpPr>
        <p:spPr>
          <a:xfrm>
            <a:off x="2061859" y="2829256"/>
            <a:ext cx="15204322" cy="3896108"/>
          </a:xfrm>
          <a:custGeom>
            <a:avLst/>
            <a:gdLst/>
            <a:ahLst/>
            <a:cxnLst/>
            <a:rect l="l" t="t" r="r" b="b"/>
            <a:pathLst>
              <a:path w="15204322" h="3896108">
                <a:moveTo>
                  <a:pt x="0" y="0"/>
                </a:moveTo>
                <a:lnTo>
                  <a:pt x="15204322" y="0"/>
                </a:lnTo>
                <a:lnTo>
                  <a:pt x="15204322" y="3896108"/>
                </a:lnTo>
                <a:lnTo>
                  <a:pt x="0" y="389610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6339978" y="24653"/>
            <a:ext cx="1948022" cy="2008093"/>
          </a:xfrm>
          <a:custGeom>
            <a:avLst/>
            <a:gdLst/>
            <a:ahLst/>
            <a:cxnLst/>
            <a:rect l="l" t="t" r="r" b="b"/>
            <a:pathLst>
              <a:path w="1948022" h="2008093">
                <a:moveTo>
                  <a:pt x="0" y="0"/>
                </a:moveTo>
                <a:lnTo>
                  <a:pt x="1948022" y="0"/>
                </a:lnTo>
                <a:lnTo>
                  <a:pt x="1948022" y="2008094"/>
                </a:lnTo>
                <a:lnTo>
                  <a:pt x="0" y="2008094"/>
                </a:lnTo>
                <a:lnTo>
                  <a:pt x="0" y="0"/>
                </a:lnTo>
                <a:close/>
              </a:path>
            </a:pathLst>
          </a:custGeom>
          <a:blipFill>
            <a:blip r:embed="rId4"/>
            <a:stretch>
              <a:fillRect/>
            </a:stretch>
          </a:blipFill>
        </p:spPr>
      </p:sp>
      <p:sp>
        <p:nvSpPr>
          <p:cNvPr id="5" name="TextBox 5"/>
          <p:cNvSpPr txBox="1"/>
          <p:nvPr/>
        </p:nvSpPr>
        <p:spPr>
          <a:xfrm>
            <a:off x="3435909" y="7136963"/>
            <a:ext cx="12798338" cy="933450"/>
          </a:xfrm>
          <a:prstGeom prst="rect">
            <a:avLst/>
          </a:prstGeom>
        </p:spPr>
        <p:txBody>
          <a:bodyPr lIns="0" tIns="0" rIns="0" bIns="0" rtlCol="0" anchor="t">
            <a:spAutoFit/>
          </a:bodyPr>
          <a:lstStyle/>
          <a:p>
            <a:pPr algn="l">
              <a:lnSpc>
                <a:spcPts val="7320"/>
              </a:lnSpc>
            </a:pPr>
            <a:r>
              <a:rPr lang="en-US" sz="6100" b="1" spc="57">
                <a:solidFill>
                  <a:srgbClr val="000000"/>
                </a:solidFill>
                <a:latin typeface="TT Rounds Condensed Bold"/>
                <a:ea typeface="TT Rounds Condensed Bold"/>
                <a:cs typeface="TT Rounds Condensed Bold"/>
                <a:sym typeface="TT Rounds Condensed Bold"/>
              </a:rPr>
              <a:t>Stand on it or near it, face Qibla say  </a:t>
            </a:r>
          </a:p>
        </p:txBody>
      </p:sp>
      <p:sp>
        <p:nvSpPr>
          <p:cNvPr id="6" name="TextBox 6"/>
          <p:cNvSpPr txBox="1"/>
          <p:nvPr/>
        </p:nvSpPr>
        <p:spPr>
          <a:xfrm>
            <a:off x="1028700" y="487814"/>
            <a:ext cx="9885462" cy="1009650"/>
          </a:xfrm>
          <a:prstGeom prst="rect">
            <a:avLst/>
          </a:prstGeom>
        </p:spPr>
        <p:txBody>
          <a:bodyPr lIns="0" tIns="0" rIns="0" bIns="0" rtlCol="0" anchor="t">
            <a:spAutoFit/>
          </a:bodyPr>
          <a:lstStyle/>
          <a:p>
            <a:pPr algn="l">
              <a:lnSpc>
                <a:spcPts val="7920"/>
              </a:lnSpc>
            </a:pPr>
            <a:r>
              <a:rPr lang="en-US" sz="6600" b="1" spc="61">
                <a:solidFill>
                  <a:srgbClr val="000000"/>
                </a:solidFill>
                <a:latin typeface="TT Rounds Condensed Bold"/>
                <a:ea typeface="TT Rounds Condensed Bold"/>
                <a:cs typeface="TT Rounds Condensed Bold"/>
                <a:sym typeface="TT Rounds Condensed Bold"/>
              </a:rPr>
              <a:t>At Mount Marwa</a:t>
            </a:r>
          </a:p>
        </p:txBody>
      </p:sp>
      <p:sp>
        <p:nvSpPr>
          <p:cNvPr id="7" name="TextBox 7"/>
          <p:cNvSpPr txBox="1"/>
          <p:nvPr/>
        </p:nvSpPr>
        <p:spPr>
          <a:xfrm>
            <a:off x="13616713" y="2740333"/>
            <a:ext cx="4189098" cy="1072247"/>
          </a:xfrm>
          <a:prstGeom prst="rect">
            <a:avLst/>
          </a:prstGeom>
        </p:spPr>
        <p:txBody>
          <a:bodyPr lIns="0" tIns="0" rIns="0" bIns="0" rtlCol="0" anchor="t">
            <a:spAutoFit/>
          </a:bodyPr>
          <a:lstStyle/>
          <a:p>
            <a:pPr algn="l">
              <a:lnSpc>
                <a:spcPts val="7920"/>
              </a:lnSpc>
            </a:pPr>
            <a:r>
              <a:rPr lang="en-US" sz="6600" b="1" spc="61">
                <a:solidFill>
                  <a:srgbClr val="FF0000"/>
                </a:solidFill>
                <a:latin typeface="TT Rounds Condensed Bold"/>
                <a:ea typeface="TT Rounds Condensed Bold"/>
                <a:cs typeface="TT Rounds Condensed Bold"/>
                <a:sym typeface="TT Rounds Condensed Bold"/>
              </a:rPr>
              <a:t>Al-Marwaa</a:t>
            </a:r>
          </a:p>
        </p:txBody>
      </p:sp>
      <p:sp>
        <p:nvSpPr>
          <p:cNvPr id="8" name="TextBox 8"/>
          <p:cNvSpPr txBox="1"/>
          <p:nvPr/>
        </p:nvSpPr>
        <p:spPr>
          <a:xfrm>
            <a:off x="6667187" y="8491538"/>
            <a:ext cx="5993666" cy="1533525"/>
          </a:xfrm>
          <a:prstGeom prst="rect">
            <a:avLst/>
          </a:prstGeom>
        </p:spPr>
        <p:txBody>
          <a:bodyPr lIns="0" tIns="0" rIns="0" bIns="0" rtlCol="0" anchor="t">
            <a:spAutoFit/>
          </a:bodyPr>
          <a:lstStyle/>
          <a:p>
            <a:pPr algn="l">
              <a:lnSpc>
                <a:spcPts val="12121"/>
              </a:lnSpc>
            </a:pPr>
            <a:r>
              <a:rPr lang="ar-EG" sz="10101" b="1">
                <a:solidFill>
                  <a:srgbClr val="000000"/>
                </a:solidFill>
                <a:latin typeface="XB Niloofar Bold"/>
                <a:ea typeface="XB Niloofar Bold"/>
                <a:cs typeface="XB Niloofar Bold"/>
                <a:sym typeface="XB Niloofar Bold"/>
                <a:rtl/>
              </a:rPr>
              <a:t>اللَّهُ أَكْبَرُ</a:t>
            </a:r>
          </a:p>
        </p:txBody>
      </p:sp>
      <p:sp>
        <p:nvSpPr>
          <p:cNvPr id="9" name="Footer Placeholder 3">
            <a:extLst>
              <a:ext uri="{FF2B5EF4-FFF2-40B4-BE49-F238E27FC236}">
                <a16:creationId xmlns:a16="http://schemas.microsoft.com/office/drawing/2014/main" id="{1CD60FF9-8933-4E20-B4C1-C2FE05E7542B}"/>
              </a:ext>
            </a:extLst>
          </p:cNvPr>
          <p:cNvSpPr txBox="1">
            <a:spLocks/>
          </p:cNvSpPr>
          <p:nvPr/>
        </p:nvSpPr>
        <p:spPr>
          <a:xfrm>
            <a:off x="0" y="9791700"/>
            <a:ext cx="3087756" cy="359229"/>
          </a:xfrm>
          <a:prstGeom prst="rect">
            <a:avLst/>
          </a:prstGeom>
        </p:spPr>
        <p:txBody>
          <a:bodyPr vert="horz" lIns="91440" tIns="45720" rIns="91440" bIns="45720" rtlCol="0" anchor="ctr"/>
          <a:lstStyle>
            <a:defPPr>
              <a:defRPr lang="en-US"/>
            </a:defPPr>
            <a:lvl1pPr marL="0" algn="ctr" defTabSz="457200" rtl="0" eaLnBrk="1" latinLnBrk="0" hangingPunct="1">
              <a:defRPr sz="1200" kern="1200" baseline="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100" dirty="0">
                <a:solidFill>
                  <a:schemeClr val="accent1"/>
                </a:solidFill>
              </a:rPr>
              <a:t>©2025 by Continuous Learning Development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24449" y="1669308"/>
            <a:ext cx="17439103" cy="6082663"/>
          </a:xfrm>
          <a:prstGeom prst="rect">
            <a:avLst/>
          </a:prstGeom>
        </p:spPr>
        <p:txBody>
          <a:bodyPr lIns="0" tIns="0" rIns="0" bIns="0" rtlCol="0" anchor="t">
            <a:spAutoFit/>
          </a:bodyPr>
          <a:lstStyle/>
          <a:p>
            <a:pPr algn="l">
              <a:lnSpc>
                <a:spcPts val="9630"/>
              </a:lnSpc>
            </a:pPr>
            <a:r>
              <a:rPr lang="en-US" sz="7500" spc="70">
                <a:solidFill>
                  <a:srgbClr val="000000"/>
                </a:solidFill>
                <a:latin typeface="XB Niloofar"/>
                <a:ea typeface="XB Niloofar"/>
                <a:cs typeface="XB Niloofar"/>
                <a:sym typeface="XB Niloofar"/>
              </a:rPr>
              <a:t> </a:t>
            </a:r>
          </a:p>
          <a:p>
            <a:pPr algn="l">
              <a:lnSpc>
                <a:spcPts val="9630"/>
              </a:lnSpc>
            </a:pPr>
            <a:r>
              <a:rPr lang="en-US" sz="7500" spc="70">
                <a:solidFill>
                  <a:srgbClr val="000000"/>
                </a:solidFill>
                <a:latin typeface="XB Niloofar"/>
                <a:ea typeface="XB Niloofar"/>
                <a:cs typeface="XB Niloofar"/>
                <a:sym typeface="XB Niloofar"/>
              </a:rPr>
              <a:t> </a:t>
            </a:r>
            <a:r>
              <a:rPr lang="ar-EG" sz="7500" b="1" spc="70">
                <a:solidFill>
                  <a:srgbClr val="000000"/>
                </a:solidFill>
                <a:latin typeface="XB Niloofar Bold"/>
                <a:ea typeface="XB Niloofar Bold"/>
                <a:cs typeface="XB Niloofar Bold"/>
                <a:sym typeface="XB Niloofar Bold"/>
                <a:rtl/>
              </a:rPr>
              <a:t>لاَ إِلَهَ إِلاَّ اللَّهُ وَحْدَهُ لاَ شَرِيكَ لَهُ لَهُ الْمُلْكُ وَلَهُ الْحَمْدُ يُحْيِي وَيُمِيتُ وَهُوَ عَلَى كُلِّ شَىْءٍ قَدِيرٌ لاَ إِلَهَ إِلاَّ اللَّهُ وَحْدَهُ لاَ شَرِيكَ لَهُ أَنْجَزَ وَعْدَهُ وَنَصَرَ عَبْدَهُ وَهَزَمَ الأَحْزَابَ وَحْدَهُ ‏"‏ </a:t>
            </a:r>
            <a:r>
              <a:rPr lang="he-IL" sz="7500" spc="70">
                <a:solidFill>
                  <a:srgbClr val="000000"/>
                </a:solidFill>
                <a:latin typeface="XB Niloofar"/>
                <a:ea typeface="XB Niloofar"/>
                <a:cs typeface="XB Niloofar"/>
                <a:sym typeface="XB Niloofar"/>
                <a:rtl/>
              </a:rPr>
              <a:t>‏</a:t>
            </a:r>
            <a:r>
              <a:rPr lang="en-US" sz="7500" spc="70">
                <a:solidFill>
                  <a:srgbClr val="000000"/>
                </a:solidFill>
                <a:latin typeface="XB Niloofar"/>
                <a:ea typeface="XB Niloofar"/>
                <a:cs typeface="XB Niloofar"/>
                <a:sym typeface="XB Niloofar"/>
              </a:rPr>
              <a:t> </a:t>
            </a:r>
          </a:p>
        </p:txBody>
      </p:sp>
      <p:sp>
        <p:nvSpPr>
          <p:cNvPr id="3" name="Freeform 3"/>
          <p:cNvSpPr/>
          <p:nvPr/>
        </p:nvSpPr>
        <p:spPr>
          <a:xfrm>
            <a:off x="16402076" y="0"/>
            <a:ext cx="1885924" cy="1944081"/>
          </a:xfrm>
          <a:custGeom>
            <a:avLst/>
            <a:gdLst/>
            <a:ahLst/>
            <a:cxnLst/>
            <a:rect l="l" t="t" r="r" b="b"/>
            <a:pathLst>
              <a:path w="1885924" h="1944081">
                <a:moveTo>
                  <a:pt x="0" y="0"/>
                </a:moveTo>
                <a:lnTo>
                  <a:pt x="1885924" y="0"/>
                </a:lnTo>
                <a:lnTo>
                  <a:pt x="1885924" y="1944081"/>
                </a:lnTo>
                <a:lnTo>
                  <a:pt x="0" y="1944081"/>
                </a:lnTo>
                <a:lnTo>
                  <a:pt x="0" y="0"/>
                </a:lnTo>
                <a:close/>
              </a:path>
            </a:pathLst>
          </a:custGeom>
          <a:blipFill>
            <a:blip r:embed="rId2"/>
            <a:stretch>
              <a:fillRect/>
            </a:stretch>
          </a:blipFill>
        </p:spPr>
      </p:sp>
      <p:sp>
        <p:nvSpPr>
          <p:cNvPr id="4" name="TextBox 4"/>
          <p:cNvSpPr txBox="1"/>
          <p:nvPr/>
        </p:nvSpPr>
        <p:spPr>
          <a:xfrm>
            <a:off x="932360" y="299419"/>
            <a:ext cx="4348302" cy="1072247"/>
          </a:xfrm>
          <a:prstGeom prst="rect">
            <a:avLst/>
          </a:prstGeom>
        </p:spPr>
        <p:txBody>
          <a:bodyPr lIns="0" tIns="0" rIns="0" bIns="0" rtlCol="0" anchor="t">
            <a:spAutoFit/>
          </a:bodyPr>
          <a:lstStyle/>
          <a:p>
            <a:pPr algn="l">
              <a:lnSpc>
                <a:spcPts val="7920"/>
              </a:lnSpc>
            </a:pPr>
            <a:r>
              <a:rPr lang="en-US" sz="6600" b="1" spc="61">
                <a:solidFill>
                  <a:srgbClr val="000000"/>
                </a:solidFill>
                <a:latin typeface="TT Rounds Condensed Bold"/>
                <a:ea typeface="TT Rounds Condensed Bold"/>
                <a:cs typeface="TT Rounds Condensed Bold"/>
                <a:sym typeface="TT Rounds Condensed Bold"/>
              </a:rPr>
              <a:t>Then recite</a:t>
            </a:r>
          </a:p>
        </p:txBody>
      </p:sp>
      <p:sp>
        <p:nvSpPr>
          <p:cNvPr id="5" name="TextBox 5"/>
          <p:cNvSpPr txBox="1"/>
          <p:nvPr/>
        </p:nvSpPr>
        <p:spPr>
          <a:xfrm>
            <a:off x="1514715" y="8829675"/>
            <a:ext cx="15610861" cy="847725"/>
          </a:xfrm>
          <a:prstGeom prst="rect">
            <a:avLst/>
          </a:prstGeom>
        </p:spPr>
        <p:txBody>
          <a:bodyPr lIns="0" tIns="0" rIns="0" bIns="0" rtlCol="0" anchor="t">
            <a:spAutoFit/>
          </a:bodyPr>
          <a:lstStyle/>
          <a:p>
            <a:pPr algn="l">
              <a:lnSpc>
                <a:spcPts val="6600"/>
              </a:lnSpc>
            </a:pPr>
            <a:r>
              <a:rPr lang="en-US" sz="5500" b="1" spc="51">
                <a:solidFill>
                  <a:srgbClr val="FF0000"/>
                </a:solidFill>
                <a:latin typeface="TT Rounds Condensed Bold"/>
                <a:ea typeface="TT Rounds Condensed Bold"/>
                <a:cs typeface="TT Rounds Condensed Bold"/>
                <a:sym typeface="TT Rounds Condensed Bold"/>
              </a:rPr>
              <a:t>Note: </a:t>
            </a:r>
            <a:r>
              <a:rPr lang="en-US" sz="5500" b="1" spc="51">
                <a:solidFill>
                  <a:srgbClr val="000000"/>
                </a:solidFill>
                <a:latin typeface="TT Rounds Condensed Bold"/>
                <a:ea typeface="TT Rounds Condensed Bold"/>
                <a:cs typeface="TT Rounds Condensed Bold"/>
                <a:sym typeface="TT Rounds Condensed Bold"/>
              </a:rPr>
              <a:t>Only read it once at the beginning of your ‘sai’</a:t>
            </a:r>
          </a:p>
        </p:txBody>
      </p:sp>
      <p:sp>
        <p:nvSpPr>
          <p:cNvPr id="6" name="Footer Placeholder 3">
            <a:extLst>
              <a:ext uri="{FF2B5EF4-FFF2-40B4-BE49-F238E27FC236}">
                <a16:creationId xmlns:a16="http://schemas.microsoft.com/office/drawing/2014/main" id="{FECC488F-2462-4374-A0B1-C4440FB0691D}"/>
              </a:ext>
            </a:extLst>
          </p:cNvPr>
          <p:cNvSpPr txBox="1">
            <a:spLocks/>
          </p:cNvSpPr>
          <p:nvPr/>
        </p:nvSpPr>
        <p:spPr>
          <a:xfrm>
            <a:off x="0" y="9791700"/>
            <a:ext cx="3087756" cy="359229"/>
          </a:xfrm>
          <a:prstGeom prst="rect">
            <a:avLst/>
          </a:prstGeom>
        </p:spPr>
        <p:txBody>
          <a:bodyPr vert="horz" lIns="91440" tIns="45720" rIns="91440" bIns="45720" rtlCol="0" anchor="ctr"/>
          <a:lstStyle>
            <a:defPPr>
              <a:defRPr lang="en-US"/>
            </a:defPPr>
            <a:lvl1pPr marL="0" algn="ctr" defTabSz="457200" rtl="0" eaLnBrk="1" latinLnBrk="0" hangingPunct="1">
              <a:defRPr sz="1200" kern="1200" baseline="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100" dirty="0">
                <a:solidFill>
                  <a:schemeClr val="accent1"/>
                </a:solidFill>
              </a:rPr>
              <a:t>©2025 by Continuous Learning Development</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89460" y="919907"/>
            <a:ext cx="14227086" cy="7781925"/>
          </a:xfrm>
          <a:prstGeom prst="rect">
            <a:avLst/>
          </a:prstGeom>
        </p:spPr>
        <p:txBody>
          <a:bodyPr lIns="0" tIns="0" rIns="0" bIns="0" rtlCol="0" anchor="t">
            <a:spAutoFit/>
          </a:bodyPr>
          <a:lstStyle/>
          <a:p>
            <a:pPr algn="l">
              <a:lnSpc>
                <a:spcPts val="7680"/>
              </a:lnSpc>
            </a:pPr>
            <a:r>
              <a:rPr lang="en-US" sz="6400" b="1" spc="59">
                <a:solidFill>
                  <a:srgbClr val="000000"/>
                </a:solidFill>
                <a:latin typeface="TT Rounds Condensed Bold"/>
                <a:ea typeface="TT Rounds Condensed Bold"/>
                <a:cs typeface="TT Rounds Condensed Bold"/>
                <a:sym typeface="TT Rounds Condensed Bold"/>
              </a:rPr>
              <a:t>Now Continue to Mount Safa and back to Mount Marwaa 7 times.</a:t>
            </a:r>
          </a:p>
          <a:p>
            <a:pPr algn="l">
              <a:lnSpc>
                <a:spcPts val="7680"/>
              </a:lnSpc>
            </a:pPr>
            <a:endParaRPr lang="en-US" sz="6400" b="1" spc="59">
              <a:solidFill>
                <a:srgbClr val="000000"/>
              </a:solidFill>
              <a:latin typeface="TT Rounds Condensed Bold"/>
              <a:ea typeface="TT Rounds Condensed Bold"/>
              <a:cs typeface="TT Rounds Condensed Bold"/>
              <a:sym typeface="TT Rounds Condensed Bold"/>
            </a:endParaRPr>
          </a:p>
          <a:p>
            <a:pPr algn="l">
              <a:lnSpc>
                <a:spcPts val="7680"/>
              </a:lnSpc>
            </a:pPr>
            <a:r>
              <a:rPr lang="en-US" sz="6400" b="1" spc="59">
                <a:solidFill>
                  <a:srgbClr val="000000"/>
                </a:solidFill>
                <a:latin typeface="TT Rounds Condensed Bold"/>
                <a:ea typeface="TT Rounds Condensed Bold"/>
                <a:cs typeface="TT Rounds Condensed Bold"/>
                <a:sym typeface="TT Rounds Condensed Bold"/>
              </a:rPr>
              <a:t>Keep making duaa with raised hands</a:t>
            </a:r>
          </a:p>
          <a:p>
            <a:pPr algn="l">
              <a:lnSpc>
                <a:spcPts val="7680"/>
              </a:lnSpc>
            </a:pPr>
            <a:endParaRPr lang="en-US" sz="6400" b="1" spc="59">
              <a:solidFill>
                <a:srgbClr val="000000"/>
              </a:solidFill>
              <a:latin typeface="TT Rounds Condensed Bold"/>
              <a:ea typeface="TT Rounds Condensed Bold"/>
              <a:cs typeface="TT Rounds Condensed Bold"/>
              <a:sym typeface="TT Rounds Condensed Bold"/>
            </a:endParaRPr>
          </a:p>
          <a:p>
            <a:pPr algn="l">
              <a:lnSpc>
                <a:spcPts val="7680"/>
              </a:lnSpc>
            </a:pPr>
            <a:r>
              <a:rPr lang="en-US" sz="6400" b="1" spc="59">
                <a:solidFill>
                  <a:srgbClr val="000000"/>
                </a:solidFill>
                <a:latin typeface="TT Rounds Condensed Bold"/>
                <a:ea typeface="TT Rounds Condensed Bold"/>
                <a:cs typeface="TT Rounds Condensed Bold"/>
                <a:sym typeface="TT Rounds Condensed Bold"/>
              </a:rPr>
              <a:t>You will end your Sa’i at Mount Marwa</a:t>
            </a:r>
          </a:p>
          <a:p>
            <a:pPr algn="l">
              <a:lnSpc>
                <a:spcPts val="7680"/>
              </a:lnSpc>
            </a:pPr>
            <a:endParaRPr lang="en-US" sz="6400" b="1" spc="59">
              <a:solidFill>
                <a:srgbClr val="000000"/>
              </a:solidFill>
              <a:latin typeface="TT Rounds Condensed Bold"/>
              <a:ea typeface="TT Rounds Condensed Bold"/>
              <a:cs typeface="TT Rounds Condensed Bold"/>
              <a:sym typeface="TT Rounds Condensed Bold"/>
            </a:endParaRPr>
          </a:p>
          <a:p>
            <a:pPr algn="l">
              <a:lnSpc>
                <a:spcPts val="7680"/>
              </a:lnSpc>
            </a:pPr>
            <a:r>
              <a:rPr lang="en-US" sz="6400" b="1" spc="59">
                <a:solidFill>
                  <a:srgbClr val="FF0000"/>
                </a:solidFill>
                <a:latin typeface="TT Rounds Condensed Bold"/>
                <a:ea typeface="TT Rounds Condensed Bold"/>
                <a:cs typeface="TT Rounds Condensed Bold"/>
                <a:sym typeface="TT Rounds Condensed Bold"/>
              </a:rPr>
              <a:t>Note: </a:t>
            </a:r>
            <a:r>
              <a:rPr lang="en-US" sz="6400" b="1" spc="59">
                <a:solidFill>
                  <a:srgbClr val="000000"/>
                </a:solidFill>
                <a:latin typeface="TT Rounds Condensed Bold"/>
                <a:ea typeface="TT Rounds Condensed Bold"/>
                <a:cs typeface="TT Rounds Condensed Bold"/>
                <a:sym typeface="TT Rounds Condensed Bold"/>
              </a:rPr>
              <a:t>Wudu Recommended </a:t>
            </a:r>
          </a:p>
        </p:txBody>
      </p:sp>
      <p:sp>
        <p:nvSpPr>
          <p:cNvPr id="3" name="Freeform 3"/>
          <p:cNvSpPr/>
          <p:nvPr/>
        </p:nvSpPr>
        <p:spPr>
          <a:xfrm>
            <a:off x="13555949" y="2404311"/>
            <a:ext cx="4464707" cy="5222602"/>
          </a:xfrm>
          <a:custGeom>
            <a:avLst/>
            <a:gdLst/>
            <a:ahLst/>
            <a:cxnLst/>
            <a:rect l="l" t="t" r="r" b="b"/>
            <a:pathLst>
              <a:path w="4464707" h="5222602">
                <a:moveTo>
                  <a:pt x="0" y="0"/>
                </a:moveTo>
                <a:lnTo>
                  <a:pt x="4464707" y="0"/>
                </a:lnTo>
                <a:lnTo>
                  <a:pt x="4464707" y="5222601"/>
                </a:lnTo>
                <a:lnTo>
                  <a:pt x="0" y="5222601"/>
                </a:lnTo>
                <a:lnTo>
                  <a:pt x="0" y="0"/>
                </a:lnTo>
                <a:close/>
              </a:path>
            </a:pathLst>
          </a:custGeom>
          <a:blipFill>
            <a:blip r:embed="rId2"/>
            <a:stretch>
              <a:fillRect t="-4095"/>
            </a:stretch>
          </a:blipFill>
        </p:spPr>
      </p:sp>
      <p:sp>
        <p:nvSpPr>
          <p:cNvPr id="4" name="Freeform 4"/>
          <p:cNvSpPr/>
          <p:nvPr/>
        </p:nvSpPr>
        <p:spPr>
          <a:xfrm>
            <a:off x="16271281" y="-110023"/>
            <a:ext cx="2016719" cy="2078909"/>
          </a:xfrm>
          <a:custGeom>
            <a:avLst/>
            <a:gdLst/>
            <a:ahLst/>
            <a:cxnLst/>
            <a:rect l="l" t="t" r="r" b="b"/>
            <a:pathLst>
              <a:path w="2016719" h="2078909">
                <a:moveTo>
                  <a:pt x="0" y="0"/>
                </a:moveTo>
                <a:lnTo>
                  <a:pt x="2016719" y="0"/>
                </a:lnTo>
                <a:lnTo>
                  <a:pt x="2016719" y="2078909"/>
                </a:lnTo>
                <a:lnTo>
                  <a:pt x="0" y="2078909"/>
                </a:lnTo>
                <a:lnTo>
                  <a:pt x="0" y="0"/>
                </a:lnTo>
                <a:close/>
              </a:path>
            </a:pathLst>
          </a:custGeom>
          <a:blipFill>
            <a:blip r:embed="rId3"/>
            <a:stretch>
              <a:fillRect/>
            </a:stretch>
          </a:blipFill>
        </p:spPr>
      </p:sp>
      <p:sp>
        <p:nvSpPr>
          <p:cNvPr id="5" name="Footer Placeholder 3">
            <a:extLst>
              <a:ext uri="{FF2B5EF4-FFF2-40B4-BE49-F238E27FC236}">
                <a16:creationId xmlns:a16="http://schemas.microsoft.com/office/drawing/2014/main" id="{5E0B6B1A-EFD1-46ED-B591-5A666376D35C}"/>
              </a:ext>
            </a:extLst>
          </p:cNvPr>
          <p:cNvSpPr txBox="1">
            <a:spLocks/>
          </p:cNvSpPr>
          <p:nvPr/>
        </p:nvSpPr>
        <p:spPr>
          <a:xfrm>
            <a:off x="0" y="9791700"/>
            <a:ext cx="3087756" cy="359229"/>
          </a:xfrm>
          <a:prstGeom prst="rect">
            <a:avLst/>
          </a:prstGeom>
        </p:spPr>
        <p:txBody>
          <a:bodyPr vert="horz" lIns="91440" tIns="45720" rIns="91440" bIns="45720" rtlCol="0" anchor="ctr"/>
          <a:lstStyle>
            <a:defPPr>
              <a:defRPr lang="en-US"/>
            </a:defPPr>
            <a:lvl1pPr marL="0" algn="ctr" defTabSz="457200" rtl="0" eaLnBrk="1" latinLnBrk="0" hangingPunct="1">
              <a:defRPr sz="1200" kern="1200" baseline="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100" dirty="0">
                <a:solidFill>
                  <a:schemeClr val="accent1"/>
                </a:solidFill>
              </a:rPr>
              <a:t>©2025 by Continuous Learning Development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3330" y="3507590"/>
            <a:ext cx="2748100" cy="1072246"/>
          </a:xfrm>
          <a:prstGeom prst="rect">
            <a:avLst/>
          </a:prstGeom>
        </p:spPr>
        <p:txBody>
          <a:bodyPr lIns="0" tIns="0" rIns="0" bIns="0" rtlCol="0" anchor="t">
            <a:spAutoFit/>
          </a:bodyPr>
          <a:lstStyle/>
          <a:p>
            <a:pPr algn="l">
              <a:lnSpc>
                <a:spcPts val="7920"/>
              </a:lnSpc>
            </a:pPr>
            <a:r>
              <a:rPr lang="en-US" sz="6600" b="1" spc="61">
                <a:solidFill>
                  <a:srgbClr val="FF0000"/>
                </a:solidFill>
                <a:latin typeface="TT Rounds Condensed Bold"/>
                <a:ea typeface="TT Rounds Condensed Bold"/>
                <a:cs typeface="TT Rounds Condensed Bold"/>
                <a:sym typeface="TT Rounds Condensed Bold"/>
              </a:rPr>
              <a:t>Al-Safa</a:t>
            </a:r>
          </a:p>
        </p:txBody>
      </p:sp>
      <p:sp>
        <p:nvSpPr>
          <p:cNvPr id="3" name="TextBox 3"/>
          <p:cNvSpPr txBox="1"/>
          <p:nvPr/>
        </p:nvSpPr>
        <p:spPr>
          <a:xfrm>
            <a:off x="13781311" y="3879015"/>
            <a:ext cx="4189098" cy="1072247"/>
          </a:xfrm>
          <a:prstGeom prst="rect">
            <a:avLst/>
          </a:prstGeom>
        </p:spPr>
        <p:txBody>
          <a:bodyPr lIns="0" tIns="0" rIns="0" bIns="0" rtlCol="0" anchor="t">
            <a:spAutoFit/>
          </a:bodyPr>
          <a:lstStyle/>
          <a:p>
            <a:pPr algn="l">
              <a:lnSpc>
                <a:spcPts val="7920"/>
              </a:lnSpc>
            </a:pPr>
            <a:r>
              <a:rPr lang="en-US" sz="6600" b="1" spc="61">
                <a:solidFill>
                  <a:srgbClr val="FF0000"/>
                </a:solidFill>
                <a:latin typeface="TT Rounds Condensed Bold"/>
                <a:ea typeface="TT Rounds Condensed Bold"/>
                <a:cs typeface="TT Rounds Condensed Bold"/>
                <a:sym typeface="TT Rounds Condensed Bold"/>
              </a:rPr>
              <a:t>Al-Marwaa</a:t>
            </a:r>
          </a:p>
        </p:txBody>
      </p:sp>
      <p:sp>
        <p:nvSpPr>
          <p:cNvPr id="4" name="TextBox 4"/>
          <p:cNvSpPr txBox="1"/>
          <p:nvPr/>
        </p:nvSpPr>
        <p:spPr>
          <a:xfrm>
            <a:off x="3028110" y="7157974"/>
            <a:ext cx="886641" cy="989439"/>
          </a:xfrm>
          <a:prstGeom prst="rect">
            <a:avLst/>
          </a:prstGeom>
        </p:spPr>
        <p:txBody>
          <a:bodyPr lIns="0" tIns="0" rIns="0" bIns="0" rtlCol="0" anchor="t">
            <a:spAutoFit/>
          </a:bodyPr>
          <a:lstStyle/>
          <a:p>
            <a:pPr algn="ctr">
              <a:lnSpc>
                <a:spcPts val="7200"/>
              </a:lnSpc>
            </a:pPr>
            <a:r>
              <a:rPr lang="en-US" sz="6000" b="1" spc="56">
                <a:solidFill>
                  <a:srgbClr val="000000"/>
                </a:solidFill>
                <a:latin typeface="TT Rounds Condensed Bold"/>
                <a:ea typeface="TT Rounds Condensed Bold"/>
                <a:cs typeface="TT Rounds Condensed Bold"/>
                <a:sym typeface="TT Rounds Condensed Bold"/>
              </a:rPr>
              <a:t>1</a:t>
            </a:r>
          </a:p>
        </p:txBody>
      </p:sp>
      <p:sp>
        <p:nvSpPr>
          <p:cNvPr id="5" name="TextBox 5"/>
          <p:cNvSpPr txBox="1"/>
          <p:nvPr/>
        </p:nvSpPr>
        <p:spPr>
          <a:xfrm>
            <a:off x="9909318" y="4780579"/>
            <a:ext cx="886641" cy="989439"/>
          </a:xfrm>
          <a:prstGeom prst="rect">
            <a:avLst/>
          </a:prstGeom>
        </p:spPr>
        <p:txBody>
          <a:bodyPr lIns="0" tIns="0" rIns="0" bIns="0" rtlCol="0" anchor="t">
            <a:spAutoFit/>
          </a:bodyPr>
          <a:lstStyle/>
          <a:p>
            <a:pPr algn="ctr">
              <a:lnSpc>
                <a:spcPts val="7200"/>
              </a:lnSpc>
            </a:pPr>
            <a:r>
              <a:rPr lang="en-US" sz="6000" b="1" spc="56">
                <a:solidFill>
                  <a:srgbClr val="000000"/>
                </a:solidFill>
                <a:latin typeface="TT Rounds Condensed Bold"/>
                <a:ea typeface="TT Rounds Condensed Bold"/>
                <a:cs typeface="TT Rounds Condensed Bold"/>
                <a:sym typeface="TT Rounds Condensed Bold"/>
              </a:rPr>
              <a:t>2</a:t>
            </a:r>
          </a:p>
        </p:txBody>
      </p:sp>
      <p:sp>
        <p:nvSpPr>
          <p:cNvPr id="6" name="TextBox 6"/>
          <p:cNvSpPr txBox="1"/>
          <p:nvPr/>
        </p:nvSpPr>
        <p:spPr>
          <a:xfrm>
            <a:off x="8579357" y="4780579"/>
            <a:ext cx="886641" cy="989439"/>
          </a:xfrm>
          <a:prstGeom prst="rect">
            <a:avLst/>
          </a:prstGeom>
        </p:spPr>
        <p:txBody>
          <a:bodyPr lIns="0" tIns="0" rIns="0" bIns="0" rtlCol="0" anchor="t">
            <a:spAutoFit/>
          </a:bodyPr>
          <a:lstStyle/>
          <a:p>
            <a:pPr algn="ctr">
              <a:lnSpc>
                <a:spcPts val="7200"/>
              </a:lnSpc>
            </a:pPr>
            <a:r>
              <a:rPr lang="en-US" sz="6000" b="1" spc="56">
                <a:solidFill>
                  <a:srgbClr val="000000"/>
                </a:solidFill>
                <a:latin typeface="TT Rounds Condensed Bold"/>
                <a:ea typeface="TT Rounds Condensed Bold"/>
                <a:cs typeface="TT Rounds Condensed Bold"/>
                <a:sym typeface="TT Rounds Condensed Bold"/>
              </a:rPr>
              <a:t>4</a:t>
            </a:r>
          </a:p>
        </p:txBody>
      </p:sp>
      <p:sp>
        <p:nvSpPr>
          <p:cNvPr id="7" name="TextBox 7"/>
          <p:cNvSpPr txBox="1"/>
          <p:nvPr/>
        </p:nvSpPr>
        <p:spPr>
          <a:xfrm>
            <a:off x="7037441" y="4780579"/>
            <a:ext cx="886641" cy="989439"/>
          </a:xfrm>
          <a:prstGeom prst="rect">
            <a:avLst/>
          </a:prstGeom>
        </p:spPr>
        <p:txBody>
          <a:bodyPr lIns="0" tIns="0" rIns="0" bIns="0" rtlCol="0" anchor="t">
            <a:spAutoFit/>
          </a:bodyPr>
          <a:lstStyle/>
          <a:p>
            <a:pPr algn="ctr">
              <a:lnSpc>
                <a:spcPts val="7200"/>
              </a:lnSpc>
            </a:pPr>
            <a:r>
              <a:rPr lang="en-US" sz="6000" b="1" spc="56">
                <a:solidFill>
                  <a:srgbClr val="000000"/>
                </a:solidFill>
                <a:latin typeface="TT Rounds Condensed Bold"/>
                <a:ea typeface="TT Rounds Condensed Bold"/>
                <a:cs typeface="TT Rounds Condensed Bold"/>
                <a:sym typeface="TT Rounds Condensed Bold"/>
              </a:rPr>
              <a:t>6</a:t>
            </a:r>
          </a:p>
        </p:txBody>
      </p:sp>
      <p:sp>
        <p:nvSpPr>
          <p:cNvPr id="8" name="Freeform 8"/>
          <p:cNvSpPr/>
          <p:nvPr/>
        </p:nvSpPr>
        <p:spPr>
          <a:xfrm>
            <a:off x="1358326" y="3888540"/>
            <a:ext cx="14684706" cy="3762956"/>
          </a:xfrm>
          <a:custGeom>
            <a:avLst/>
            <a:gdLst/>
            <a:ahLst/>
            <a:cxnLst/>
            <a:rect l="l" t="t" r="r" b="b"/>
            <a:pathLst>
              <a:path w="14684706" h="3762956">
                <a:moveTo>
                  <a:pt x="0" y="0"/>
                </a:moveTo>
                <a:lnTo>
                  <a:pt x="14684707" y="0"/>
                </a:lnTo>
                <a:lnTo>
                  <a:pt x="14684707" y="3762956"/>
                </a:lnTo>
                <a:lnTo>
                  <a:pt x="0" y="376295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9" name="Freeform 9"/>
          <p:cNvSpPr/>
          <p:nvPr/>
        </p:nvSpPr>
        <p:spPr>
          <a:xfrm>
            <a:off x="16472155" y="0"/>
            <a:ext cx="1815845" cy="1871840"/>
          </a:xfrm>
          <a:custGeom>
            <a:avLst/>
            <a:gdLst/>
            <a:ahLst/>
            <a:cxnLst/>
            <a:rect l="l" t="t" r="r" b="b"/>
            <a:pathLst>
              <a:path w="1815845" h="1871840">
                <a:moveTo>
                  <a:pt x="0" y="0"/>
                </a:moveTo>
                <a:lnTo>
                  <a:pt x="1815845" y="0"/>
                </a:lnTo>
                <a:lnTo>
                  <a:pt x="1815845" y="1871840"/>
                </a:lnTo>
                <a:lnTo>
                  <a:pt x="0" y="1871840"/>
                </a:lnTo>
                <a:lnTo>
                  <a:pt x="0" y="0"/>
                </a:lnTo>
                <a:close/>
              </a:path>
            </a:pathLst>
          </a:custGeom>
          <a:blipFill>
            <a:blip r:embed="rId4"/>
            <a:stretch>
              <a:fillRect/>
            </a:stretch>
          </a:blipFill>
        </p:spPr>
      </p:sp>
      <p:sp>
        <p:nvSpPr>
          <p:cNvPr id="10" name="TextBox 10"/>
          <p:cNvSpPr txBox="1"/>
          <p:nvPr/>
        </p:nvSpPr>
        <p:spPr>
          <a:xfrm>
            <a:off x="5120764" y="7881631"/>
            <a:ext cx="886641" cy="989439"/>
          </a:xfrm>
          <a:prstGeom prst="rect">
            <a:avLst/>
          </a:prstGeom>
        </p:spPr>
        <p:txBody>
          <a:bodyPr lIns="0" tIns="0" rIns="0" bIns="0" rtlCol="0" anchor="t">
            <a:spAutoFit/>
          </a:bodyPr>
          <a:lstStyle/>
          <a:p>
            <a:pPr algn="ctr">
              <a:lnSpc>
                <a:spcPts val="7200"/>
              </a:lnSpc>
            </a:pPr>
            <a:r>
              <a:rPr lang="en-US" sz="6000" b="1" spc="56">
                <a:solidFill>
                  <a:srgbClr val="000000"/>
                </a:solidFill>
                <a:latin typeface="TT Rounds Condensed Bold"/>
                <a:ea typeface="TT Rounds Condensed Bold"/>
                <a:cs typeface="TT Rounds Condensed Bold"/>
                <a:sym typeface="TT Rounds Condensed Bold"/>
              </a:rPr>
              <a:t>3</a:t>
            </a:r>
          </a:p>
        </p:txBody>
      </p:sp>
      <p:sp>
        <p:nvSpPr>
          <p:cNvPr id="11" name="TextBox 11"/>
          <p:cNvSpPr txBox="1"/>
          <p:nvPr/>
        </p:nvSpPr>
        <p:spPr>
          <a:xfrm>
            <a:off x="7213417" y="8128363"/>
            <a:ext cx="886641" cy="989439"/>
          </a:xfrm>
          <a:prstGeom prst="rect">
            <a:avLst/>
          </a:prstGeom>
        </p:spPr>
        <p:txBody>
          <a:bodyPr lIns="0" tIns="0" rIns="0" bIns="0" rtlCol="0" anchor="t">
            <a:spAutoFit/>
          </a:bodyPr>
          <a:lstStyle/>
          <a:p>
            <a:pPr algn="ctr">
              <a:lnSpc>
                <a:spcPts val="7200"/>
              </a:lnSpc>
            </a:pPr>
            <a:r>
              <a:rPr lang="en-US" sz="6000" b="1" spc="56">
                <a:solidFill>
                  <a:srgbClr val="000000"/>
                </a:solidFill>
                <a:latin typeface="TT Rounds Condensed Bold"/>
                <a:ea typeface="TT Rounds Condensed Bold"/>
                <a:cs typeface="TT Rounds Condensed Bold"/>
                <a:sym typeface="TT Rounds Condensed Bold"/>
              </a:rPr>
              <a:t>5</a:t>
            </a:r>
          </a:p>
        </p:txBody>
      </p:sp>
      <p:sp>
        <p:nvSpPr>
          <p:cNvPr id="12" name="TextBox 12"/>
          <p:cNvSpPr txBox="1"/>
          <p:nvPr/>
        </p:nvSpPr>
        <p:spPr>
          <a:xfrm>
            <a:off x="9465998" y="7643169"/>
            <a:ext cx="886641" cy="989439"/>
          </a:xfrm>
          <a:prstGeom prst="rect">
            <a:avLst/>
          </a:prstGeom>
        </p:spPr>
        <p:txBody>
          <a:bodyPr lIns="0" tIns="0" rIns="0" bIns="0" rtlCol="0" anchor="t">
            <a:spAutoFit/>
          </a:bodyPr>
          <a:lstStyle/>
          <a:p>
            <a:pPr algn="ctr">
              <a:lnSpc>
                <a:spcPts val="7200"/>
              </a:lnSpc>
            </a:pPr>
            <a:r>
              <a:rPr lang="en-US" sz="6000" b="1" spc="56">
                <a:solidFill>
                  <a:srgbClr val="000000"/>
                </a:solidFill>
                <a:latin typeface="TT Rounds Condensed Bold"/>
                <a:ea typeface="TT Rounds Condensed Bold"/>
                <a:cs typeface="TT Rounds Condensed Bold"/>
                <a:sym typeface="TT Rounds Condensed Bold"/>
              </a:rPr>
              <a:t>7</a:t>
            </a:r>
          </a:p>
        </p:txBody>
      </p:sp>
      <p:sp>
        <p:nvSpPr>
          <p:cNvPr id="13" name="TextBox 13"/>
          <p:cNvSpPr txBox="1"/>
          <p:nvPr/>
        </p:nvSpPr>
        <p:spPr>
          <a:xfrm>
            <a:off x="1189363" y="1728965"/>
            <a:ext cx="16190714" cy="1292849"/>
          </a:xfrm>
          <a:prstGeom prst="rect">
            <a:avLst/>
          </a:prstGeom>
        </p:spPr>
        <p:txBody>
          <a:bodyPr lIns="0" tIns="0" rIns="0" bIns="0" rtlCol="0" anchor="t">
            <a:spAutoFit/>
          </a:bodyPr>
          <a:lstStyle/>
          <a:p>
            <a:pPr algn="ctr">
              <a:lnSpc>
                <a:spcPts val="10640"/>
              </a:lnSpc>
            </a:pPr>
            <a:r>
              <a:rPr lang="en-US" sz="7600" b="1">
                <a:solidFill>
                  <a:srgbClr val="000000"/>
                </a:solidFill>
                <a:latin typeface="Canva Sans Bold"/>
                <a:ea typeface="Canva Sans Bold"/>
                <a:cs typeface="Canva Sans Bold"/>
                <a:sym typeface="Canva Sans Bold"/>
              </a:rPr>
              <a:t>Make dua raising hands during Sa’i</a:t>
            </a:r>
          </a:p>
        </p:txBody>
      </p:sp>
      <p:sp>
        <p:nvSpPr>
          <p:cNvPr id="14" name="Footer Placeholder 3">
            <a:extLst>
              <a:ext uri="{FF2B5EF4-FFF2-40B4-BE49-F238E27FC236}">
                <a16:creationId xmlns:a16="http://schemas.microsoft.com/office/drawing/2014/main" id="{3DDC256F-D7A6-47F9-A138-80193180BBD4}"/>
              </a:ext>
            </a:extLst>
          </p:cNvPr>
          <p:cNvSpPr txBox="1">
            <a:spLocks/>
          </p:cNvSpPr>
          <p:nvPr/>
        </p:nvSpPr>
        <p:spPr>
          <a:xfrm>
            <a:off x="0" y="9791700"/>
            <a:ext cx="3087756" cy="359229"/>
          </a:xfrm>
          <a:prstGeom prst="rect">
            <a:avLst/>
          </a:prstGeom>
        </p:spPr>
        <p:txBody>
          <a:bodyPr vert="horz" lIns="91440" tIns="45720" rIns="91440" bIns="45720" rtlCol="0" anchor="ctr"/>
          <a:lstStyle>
            <a:defPPr>
              <a:defRPr lang="en-US"/>
            </a:defPPr>
            <a:lvl1pPr marL="0" algn="ctr" defTabSz="457200" rtl="0" eaLnBrk="1" latinLnBrk="0" hangingPunct="1">
              <a:defRPr sz="1200" kern="1200" baseline="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100" dirty="0">
                <a:solidFill>
                  <a:schemeClr val="accent1"/>
                </a:solidFill>
              </a:rPr>
              <a:t>©2025 by Continuous Learning Development</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1506542" y="457827"/>
            <a:ext cx="4759566" cy="5288406"/>
          </a:xfrm>
          <a:custGeom>
            <a:avLst/>
            <a:gdLst/>
            <a:ahLst/>
            <a:cxnLst/>
            <a:rect l="l" t="t" r="r" b="b"/>
            <a:pathLst>
              <a:path w="4759566" h="5288406">
                <a:moveTo>
                  <a:pt x="0" y="0"/>
                </a:moveTo>
                <a:lnTo>
                  <a:pt x="4759566" y="0"/>
                </a:lnTo>
                <a:lnTo>
                  <a:pt x="4759566" y="5288406"/>
                </a:lnTo>
                <a:lnTo>
                  <a:pt x="0" y="5288406"/>
                </a:lnTo>
                <a:lnTo>
                  <a:pt x="0" y="0"/>
                </a:lnTo>
                <a:close/>
              </a:path>
            </a:pathLst>
          </a:custGeom>
          <a:blipFill>
            <a:blip r:embed="rId2"/>
            <a:stretch>
              <a:fillRect/>
            </a:stretch>
          </a:blipFill>
        </p:spPr>
      </p:sp>
      <p:sp>
        <p:nvSpPr>
          <p:cNvPr id="3" name="Freeform 3"/>
          <p:cNvSpPr/>
          <p:nvPr/>
        </p:nvSpPr>
        <p:spPr>
          <a:xfrm>
            <a:off x="609600" y="3390900"/>
            <a:ext cx="7763516" cy="6327266"/>
          </a:xfrm>
          <a:custGeom>
            <a:avLst/>
            <a:gdLst/>
            <a:ahLst/>
            <a:cxnLst/>
            <a:rect l="l" t="t" r="r" b="b"/>
            <a:pathLst>
              <a:path w="7763516" h="6327266">
                <a:moveTo>
                  <a:pt x="0" y="0"/>
                </a:moveTo>
                <a:lnTo>
                  <a:pt x="7763517" y="0"/>
                </a:lnTo>
                <a:lnTo>
                  <a:pt x="7763517" y="6327265"/>
                </a:lnTo>
                <a:lnTo>
                  <a:pt x="0" y="6327265"/>
                </a:lnTo>
                <a:lnTo>
                  <a:pt x="0" y="0"/>
                </a:lnTo>
                <a:close/>
              </a:path>
            </a:pathLst>
          </a:custGeom>
          <a:blipFill>
            <a:blip r:embed="rId3"/>
            <a:stretch>
              <a:fillRect/>
            </a:stretch>
          </a:blipFill>
        </p:spPr>
      </p:sp>
      <p:sp>
        <p:nvSpPr>
          <p:cNvPr id="4" name="Freeform 4"/>
          <p:cNvSpPr/>
          <p:nvPr/>
        </p:nvSpPr>
        <p:spPr>
          <a:xfrm>
            <a:off x="16742358" y="-17011"/>
            <a:ext cx="1531371" cy="1578594"/>
          </a:xfrm>
          <a:custGeom>
            <a:avLst/>
            <a:gdLst/>
            <a:ahLst/>
            <a:cxnLst/>
            <a:rect l="l" t="t" r="r" b="b"/>
            <a:pathLst>
              <a:path w="1531371" h="1578594">
                <a:moveTo>
                  <a:pt x="0" y="0"/>
                </a:moveTo>
                <a:lnTo>
                  <a:pt x="1531371" y="0"/>
                </a:lnTo>
                <a:lnTo>
                  <a:pt x="1531371" y="1578594"/>
                </a:lnTo>
                <a:lnTo>
                  <a:pt x="0" y="1578594"/>
                </a:lnTo>
                <a:lnTo>
                  <a:pt x="0" y="0"/>
                </a:lnTo>
                <a:close/>
              </a:path>
            </a:pathLst>
          </a:custGeom>
          <a:blipFill>
            <a:blip r:embed="rId4"/>
            <a:stretch>
              <a:fillRect/>
            </a:stretch>
          </a:blipFill>
        </p:spPr>
      </p:sp>
      <p:sp>
        <p:nvSpPr>
          <p:cNvPr id="5" name="TextBox 5"/>
          <p:cNvSpPr txBox="1"/>
          <p:nvPr/>
        </p:nvSpPr>
        <p:spPr>
          <a:xfrm>
            <a:off x="1028700" y="1019175"/>
            <a:ext cx="9997988" cy="1072247"/>
          </a:xfrm>
          <a:prstGeom prst="rect">
            <a:avLst/>
          </a:prstGeom>
        </p:spPr>
        <p:txBody>
          <a:bodyPr lIns="0" tIns="0" rIns="0" bIns="0" rtlCol="0" anchor="t">
            <a:spAutoFit/>
          </a:bodyPr>
          <a:lstStyle/>
          <a:p>
            <a:pPr algn="l">
              <a:lnSpc>
                <a:spcPts val="7920"/>
              </a:lnSpc>
            </a:pPr>
            <a:r>
              <a:rPr lang="en-US" sz="6600" b="1" spc="61">
                <a:solidFill>
                  <a:srgbClr val="000000"/>
                </a:solidFill>
                <a:latin typeface="TT Rounds Condensed Bold"/>
                <a:ea typeface="TT Rounds Condensed Bold"/>
                <a:cs typeface="TT Rounds Condensed Bold"/>
                <a:sym typeface="TT Rounds Condensed Bold"/>
              </a:rPr>
              <a:t>Ladies cut a bit of your hair </a:t>
            </a:r>
          </a:p>
        </p:txBody>
      </p:sp>
      <p:sp>
        <p:nvSpPr>
          <p:cNvPr id="6" name="TextBox 6"/>
          <p:cNvSpPr txBox="1"/>
          <p:nvPr/>
        </p:nvSpPr>
        <p:spPr>
          <a:xfrm>
            <a:off x="8629704" y="6657154"/>
            <a:ext cx="9230546" cy="2087910"/>
          </a:xfrm>
          <a:prstGeom prst="rect">
            <a:avLst/>
          </a:prstGeom>
        </p:spPr>
        <p:txBody>
          <a:bodyPr lIns="0" tIns="0" rIns="0" bIns="0" rtlCol="0" anchor="t">
            <a:spAutoFit/>
          </a:bodyPr>
          <a:lstStyle/>
          <a:p>
            <a:pPr algn="l">
              <a:lnSpc>
                <a:spcPts val="7920"/>
              </a:lnSpc>
            </a:pPr>
            <a:r>
              <a:rPr lang="en-US" sz="6600" b="1" spc="61">
                <a:solidFill>
                  <a:srgbClr val="000000"/>
                </a:solidFill>
                <a:latin typeface="TT Rounds Condensed Bold"/>
                <a:ea typeface="TT Rounds Condensed Bold"/>
                <a:cs typeface="TT Rounds Condensed Bold"/>
                <a:sym typeface="TT Rounds Condensed Bold"/>
              </a:rPr>
              <a:t>Men shorten/trim your hair (shave after hajj)</a:t>
            </a:r>
          </a:p>
        </p:txBody>
      </p:sp>
      <p:sp>
        <p:nvSpPr>
          <p:cNvPr id="7" name="Footer Placeholder 3">
            <a:extLst>
              <a:ext uri="{FF2B5EF4-FFF2-40B4-BE49-F238E27FC236}">
                <a16:creationId xmlns:a16="http://schemas.microsoft.com/office/drawing/2014/main" id="{0CE427CB-FEB7-4D5C-8BAA-799DECA8046D}"/>
              </a:ext>
            </a:extLst>
          </p:cNvPr>
          <p:cNvSpPr txBox="1">
            <a:spLocks/>
          </p:cNvSpPr>
          <p:nvPr/>
        </p:nvSpPr>
        <p:spPr>
          <a:xfrm>
            <a:off x="0" y="9791700"/>
            <a:ext cx="3087756" cy="359229"/>
          </a:xfrm>
          <a:prstGeom prst="rect">
            <a:avLst/>
          </a:prstGeom>
        </p:spPr>
        <p:txBody>
          <a:bodyPr vert="horz" lIns="91440" tIns="45720" rIns="91440" bIns="45720" rtlCol="0" anchor="ctr"/>
          <a:lstStyle>
            <a:defPPr>
              <a:defRPr lang="en-US"/>
            </a:defPPr>
            <a:lvl1pPr marL="0" algn="ctr" defTabSz="457200" rtl="0" eaLnBrk="1" latinLnBrk="0" hangingPunct="1">
              <a:defRPr sz="1200" kern="1200" baseline="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100" dirty="0">
                <a:solidFill>
                  <a:schemeClr val="accent1"/>
                </a:solidFill>
              </a:rPr>
              <a:t>©2025 by Continuous Learning Development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828461" y="3628595"/>
            <a:ext cx="17085477" cy="4762182"/>
          </a:xfrm>
          <a:prstGeom prst="rect">
            <a:avLst/>
          </a:prstGeom>
        </p:spPr>
        <p:txBody>
          <a:bodyPr lIns="0" tIns="0" rIns="0" bIns="0" rtlCol="0" anchor="t">
            <a:spAutoFit/>
          </a:bodyPr>
          <a:lstStyle/>
          <a:p>
            <a:pPr algn="l">
              <a:lnSpc>
                <a:spcPts val="12649"/>
              </a:lnSpc>
            </a:pPr>
            <a:r>
              <a:rPr lang="en-US" sz="9851" b="1">
                <a:solidFill>
                  <a:srgbClr val="000000"/>
                </a:solidFill>
                <a:latin typeface="XB Niloofar Bold"/>
                <a:ea typeface="XB Niloofar Bold"/>
                <a:cs typeface="XB Niloofar Bold"/>
                <a:sym typeface="XB Niloofar Bold"/>
              </a:rPr>
              <a:t> «</a:t>
            </a:r>
            <a:r>
              <a:rPr lang="ar-EG" sz="9851" b="1">
                <a:solidFill>
                  <a:srgbClr val="000000"/>
                </a:solidFill>
                <a:latin typeface="XB Niloofar Bold"/>
                <a:ea typeface="XB Niloofar Bold"/>
                <a:cs typeface="XB Niloofar Bold"/>
                <a:sym typeface="XB Niloofar Bold"/>
                <a:rtl/>
              </a:rPr>
              <a:t>لَبَّيْكَ اللَّهُمَّ لَبَّيْكَ لَبَّيْكَ لَا شَرِيكَ لَكَ لَبَّيْكَ إِنَّ الْحَمْدَ وَالنِّعْمَةَ لَكَ وَالْمُلْكَ لَا شَرِيكَ لَكَ</a:t>
            </a:r>
            <a:r>
              <a:rPr lang="en-US" sz="9851" b="1">
                <a:solidFill>
                  <a:srgbClr val="000000"/>
                </a:solidFill>
                <a:latin typeface="XB Niloofar Bold"/>
                <a:ea typeface="XB Niloofar Bold"/>
                <a:cs typeface="XB Niloofar Bold"/>
                <a:sym typeface="XB Niloofar Bold"/>
              </a:rPr>
              <a:t>» </a:t>
            </a:r>
          </a:p>
        </p:txBody>
      </p:sp>
      <p:sp>
        <p:nvSpPr>
          <p:cNvPr id="3" name="Freeform 3"/>
          <p:cNvSpPr/>
          <p:nvPr/>
        </p:nvSpPr>
        <p:spPr>
          <a:xfrm>
            <a:off x="15498196" y="426498"/>
            <a:ext cx="2024387" cy="2086813"/>
          </a:xfrm>
          <a:custGeom>
            <a:avLst/>
            <a:gdLst/>
            <a:ahLst/>
            <a:cxnLst/>
            <a:rect l="l" t="t" r="r" b="b"/>
            <a:pathLst>
              <a:path w="2024387" h="2086813">
                <a:moveTo>
                  <a:pt x="0" y="0"/>
                </a:moveTo>
                <a:lnTo>
                  <a:pt x="2024386" y="0"/>
                </a:lnTo>
                <a:lnTo>
                  <a:pt x="2024386" y="2086812"/>
                </a:lnTo>
                <a:lnTo>
                  <a:pt x="0" y="2086812"/>
                </a:lnTo>
                <a:lnTo>
                  <a:pt x="0" y="0"/>
                </a:lnTo>
                <a:close/>
              </a:path>
            </a:pathLst>
          </a:custGeom>
          <a:blipFill>
            <a:blip r:embed="rId2"/>
            <a:stretch>
              <a:fillRect/>
            </a:stretch>
          </a:blipFill>
        </p:spPr>
      </p:sp>
      <p:sp>
        <p:nvSpPr>
          <p:cNvPr id="4" name="TextBox 4"/>
          <p:cNvSpPr txBox="1"/>
          <p:nvPr/>
        </p:nvSpPr>
        <p:spPr>
          <a:xfrm>
            <a:off x="437106" y="751829"/>
            <a:ext cx="6826459" cy="1238250"/>
          </a:xfrm>
          <a:prstGeom prst="rect">
            <a:avLst/>
          </a:prstGeom>
        </p:spPr>
        <p:txBody>
          <a:bodyPr lIns="0" tIns="0" rIns="0" bIns="0" rtlCol="0" anchor="t">
            <a:spAutoFit/>
          </a:bodyPr>
          <a:lstStyle/>
          <a:p>
            <a:pPr algn="ctr">
              <a:lnSpc>
                <a:spcPts val="9720"/>
              </a:lnSpc>
            </a:pPr>
            <a:r>
              <a:rPr lang="en-US" sz="8100" b="1" spc="75">
                <a:solidFill>
                  <a:srgbClr val="000000"/>
                </a:solidFill>
                <a:latin typeface="TT Rounds Condensed Bold"/>
                <a:ea typeface="TT Rounds Condensed Bold"/>
                <a:cs typeface="TT Rounds Condensed Bold"/>
                <a:sym typeface="TT Rounds Condensed Bold"/>
              </a:rPr>
              <a:t>Recite Talbiya </a:t>
            </a:r>
          </a:p>
        </p:txBody>
      </p:sp>
      <p:sp>
        <p:nvSpPr>
          <p:cNvPr id="5" name="Footer Placeholder 3">
            <a:extLst>
              <a:ext uri="{FF2B5EF4-FFF2-40B4-BE49-F238E27FC236}">
                <a16:creationId xmlns:a16="http://schemas.microsoft.com/office/drawing/2014/main" id="{332EC7C4-A0B9-40E7-9948-5D1287EEB811}"/>
              </a:ext>
            </a:extLst>
          </p:cNvPr>
          <p:cNvSpPr txBox="1">
            <a:spLocks/>
          </p:cNvSpPr>
          <p:nvPr/>
        </p:nvSpPr>
        <p:spPr>
          <a:xfrm>
            <a:off x="0" y="9791700"/>
            <a:ext cx="3087756" cy="359229"/>
          </a:xfrm>
          <a:prstGeom prst="rect">
            <a:avLst/>
          </a:prstGeom>
        </p:spPr>
        <p:txBody>
          <a:bodyPr vert="horz" lIns="91440" tIns="45720" rIns="91440" bIns="45720" rtlCol="0" anchor="ctr"/>
          <a:lstStyle>
            <a:defPPr>
              <a:defRPr lang="en-US"/>
            </a:defPPr>
            <a:lvl1pPr marL="0" algn="ctr" defTabSz="457200" rtl="0" eaLnBrk="1" latinLnBrk="0" hangingPunct="1">
              <a:defRPr sz="1200" kern="1200" baseline="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100" dirty="0">
                <a:solidFill>
                  <a:schemeClr val="accent1"/>
                </a:solidFill>
              </a:rPr>
              <a:t>©2025 by Continuous Learning Development</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926326" y="647009"/>
            <a:ext cx="17104816" cy="1072247"/>
          </a:xfrm>
          <a:prstGeom prst="rect">
            <a:avLst/>
          </a:prstGeom>
        </p:spPr>
        <p:txBody>
          <a:bodyPr lIns="0" tIns="0" rIns="0" bIns="0" rtlCol="0" anchor="t">
            <a:spAutoFit/>
          </a:bodyPr>
          <a:lstStyle/>
          <a:p>
            <a:pPr algn="ctr">
              <a:lnSpc>
                <a:spcPts val="7920"/>
              </a:lnSpc>
            </a:pPr>
            <a:r>
              <a:rPr lang="en-US" sz="6600" b="1" spc="61">
                <a:solidFill>
                  <a:srgbClr val="000000"/>
                </a:solidFill>
                <a:latin typeface="TT Rounds Condensed Bold"/>
                <a:ea typeface="TT Rounds Condensed Bold"/>
                <a:cs typeface="TT Rounds Condensed Bold"/>
                <a:sym typeface="TT Rounds Condensed Bold"/>
              </a:rPr>
              <a:t>Congratulations you’ve completed your Umrah!</a:t>
            </a:r>
          </a:p>
        </p:txBody>
      </p:sp>
      <p:sp>
        <p:nvSpPr>
          <p:cNvPr id="3" name="Freeform 3"/>
          <p:cNvSpPr/>
          <p:nvPr/>
        </p:nvSpPr>
        <p:spPr>
          <a:xfrm>
            <a:off x="-145432" y="0"/>
            <a:ext cx="1407705" cy="1451114"/>
          </a:xfrm>
          <a:custGeom>
            <a:avLst/>
            <a:gdLst/>
            <a:ahLst/>
            <a:cxnLst/>
            <a:rect l="l" t="t" r="r" b="b"/>
            <a:pathLst>
              <a:path w="1407705" h="1451114">
                <a:moveTo>
                  <a:pt x="0" y="0"/>
                </a:moveTo>
                <a:lnTo>
                  <a:pt x="1407704" y="0"/>
                </a:lnTo>
                <a:lnTo>
                  <a:pt x="1407704" y="1451114"/>
                </a:lnTo>
                <a:lnTo>
                  <a:pt x="0" y="1451114"/>
                </a:lnTo>
                <a:lnTo>
                  <a:pt x="0" y="0"/>
                </a:lnTo>
                <a:close/>
              </a:path>
            </a:pathLst>
          </a:custGeom>
          <a:blipFill>
            <a:blip r:embed="rId2"/>
            <a:stretch>
              <a:fillRect/>
            </a:stretch>
          </a:blipFill>
        </p:spPr>
      </p:sp>
      <p:sp>
        <p:nvSpPr>
          <p:cNvPr id="4" name="Freeform 4"/>
          <p:cNvSpPr/>
          <p:nvPr/>
        </p:nvSpPr>
        <p:spPr>
          <a:xfrm>
            <a:off x="3893932" y="2172358"/>
            <a:ext cx="9275231" cy="6956423"/>
          </a:xfrm>
          <a:custGeom>
            <a:avLst/>
            <a:gdLst/>
            <a:ahLst/>
            <a:cxnLst/>
            <a:rect l="l" t="t" r="r" b="b"/>
            <a:pathLst>
              <a:path w="9275231" h="6956423">
                <a:moveTo>
                  <a:pt x="0" y="0"/>
                </a:moveTo>
                <a:lnTo>
                  <a:pt x="9275231" y="0"/>
                </a:lnTo>
                <a:lnTo>
                  <a:pt x="9275231" y="6956423"/>
                </a:lnTo>
                <a:lnTo>
                  <a:pt x="0" y="6956423"/>
                </a:lnTo>
                <a:lnTo>
                  <a:pt x="0" y="0"/>
                </a:lnTo>
                <a:close/>
              </a:path>
            </a:pathLst>
          </a:custGeom>
          <a:blipFill>
            <a:blip r:embed="rId3"/>
            <a:stretch>
              <a:fillRect/>
            </a:stretch>
          </a:blipFill>
        </p:spPr>
      </p:sp>
      <p:sp>
        <p:nvSpPr>
          <p:cNvPr id="5" name="TextBox 5"/>
          <p:cNvSpPr txBox="1"/>
          <p:nvPr/>
        </p:nvSpPr>
        <p:spPr>
          <a:xfrm>
            <a:off x="4880301" y="9572359"/>
            <a:ext cx="8288862" cy="472083"/>
          </a:xfrm>
          <a:prstGeom prst="rect">
            <a:avLst/>
          </a:prstGeom>
        </p:spPr>
        <p:txBody>
          <a:bodyPr lIns="0" tIns="0" rIns="0" bIns="0" rtlCol="0" anchor="t">
            <a:spAutoFit/>
          </a:bodyPr>
          <a:lstStyle/>
          <a:p>
            <a:pPr algn="ctr">
              <a:lnSpc>
                <a:spcPts val="3240"/>
              </a:lnSpc>
            </a:pPr>
            <a:r>
              <a:rPr lang="en-US" sz="2700" u="sng" spc="25">
                <a:solidFill>
                  <a:srgbClr val="0563C1"/>
                </a:solidFill>
                <a:latin typeface="TT Rounds Condensed"/>
                <a:ea typeface="TT Rounds Condensed"/>
                <a:cs typeface="TT Rounds Condensed"/>
                <a:sym typeface="TT Rounds Condensed"/>
                <a:hlinkClick r:id="rId4" tooltip="https://cld-institute.wixsite.com/cld-institute"/>
              </a:rPr>
              <a:t>Home | Continuous Learning Development | CLD-Institute</a:t>
            </a:r>
          </a:p>
        </p:txBody>
      </p:sp>
      <p:sp>
        <p:nvSpPr>
          <p:cNvPr id="6" name="Footer Placeholder 3">
            <a:extLst>
              <a:ext uri="{FF2B5EF4-FFF2-40B4-BE49-F238E27FC236}">
                <a16:creationId xmlns:a16="http://schemas.microsoft.com/office/drawing/2014/main" id="{547BFB41-2D8C-4FF7-86CD-E684D39B99EF}"/>
              </a:ext>
            </a:extLst>
          </p:cNvPr>
          <p:cNvSpPr txBox="1">
            <a:spLocks/>
          </p:cNvSpPr>
          <p:nvPr/>
        </p:nvSpPr>
        <p:spPr>
          <a:xfrm>
            <a:off x="0" y="9791700"/>
            <a:ext cx="3087756" cy="359229"/>
          </a:xfrm>
          <a:prstGeom prst="rect">
            <a:avLst/>
          </a:prstGeom>
        </p:spPr>
        <p:txBody>
          <a:bodyPr vert="horz" lIns="91440" tIns="45720" rIns="91440" bIns="45720" rtlCol="0" anchor="ctr"/>
          <a:lstStyle>
            <a:defPPr>
              <a:defRPr lang="en-US"/>
            </a:defPPr>
            <a:lvl1pPr marL="0" algn="ctr" defTabSz="457200" rtl="0" eaLnBrk="1" latinLnBrk="0" hangingPunct="1">
              <a:defRPr sz="1200" kern="1200" baseline="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100" dirty="0">
                <a:solidFill>
                  <a:schemeClr val="accent1"/>
                </a:solidFill>
              </a:rPr>
              <a:t>©2025 by Continuous Learning Development</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5755202" y="4743645"/>
            <a:ext cx="6896864" cy="5543355"/>
          </a:xfrm>
          <a:custGeom>
            <a:avLst/>
            <a:gdLst/>
            <a:ahLst/>
            <a:cxnLst/>
            <a:rect l="l" t="t" r="r" b="b"/>
            <a:pathLst>
              <a:path w="6896864" h="5543355">
                <a:moveTo>
                  <a:pt x="0" y="0"/>
                </a:moveTo>
                <a:lnTo>
                  <a:pt x="6896864" y="0"/>
                </a:lnTo>
                <a:lnTo>
                  <a:pt x="6896864" y="5543355"/>
                </a:lnTo>
                <a:lnTo>
                  <a:pt x="0" y="554335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a:off x="0" y="45720"/>
            <a:ext cx="1586016" cy="1634924"/>
          </a:xfrm>
          <a:custGeom>
            <a:avLst/>
            <a:gdLst/>
            <a:ahLst/>
            <a:cxnLst/>
            <a:rect l="l" t="t" r="r" b="b"/>
            <a:pathLst>
              <a:path w="1586016" h="1634924">
                <a:moveTo>
                  <a:pt x="0" y="0"/>
                </a:moveTo>
                <a:lnTo>
                  <a:pt x="1586016" y="0"/>
                </a:lnTo>
                <a:lnTo>
                  <a:pt x="1586016" y="1634924"/>
                </a:lnTo>
                <a:lnTo>
                  <a:pt x="0" y="1634924"/>
                </a:lnTo>
                <a:lnTo>
                  <a:pt x="0" y="0"/>
                </a:lnTo>
                <a:close/>
              </a:path>
            </a:pathLst>
          </a:custGeom>
          <a:blipFill>
            <a:blip r:embed="rId4"/>
            <a:stretch>
              <a:fillRect/>
            </a:stretch>
          </a:blipFill>
        </p:spPr>
      </p:sp>
      <p:sp>
        <p:nvSpPr>
          <p:cNvPr id="4" name="TextBox 4"/>
          <p:cNvSpPr txBox="1"/>
          <p:nvPr/>
        </p:nvSpPr>
        <p:spPr>
          <a:xfrm>
            <a:off x="469126" y="36195"/>
            <a:ext cx="17469015" cy="1085850"/>
          </a:xfrm>
          <a:prstGeom prst="rect">
            <a:avLst/>
          </a:prstGeom>
        </p:spPr>
        <p:txBody>
          <a:bodyPr lIns="0" tIns="0" rIns="0" bIns="0" rtlCol="0" anchor="t">
            <a:spAutoFit/>
          </a:bodyPr>
          <a:lstStyle/>
          <a:p>
            <a:pPr algn="ctr">
              <a:lnSpc>
                <a:spcPts val="8520"/>
              </a:lnSpc>
            </a:pPr>
            <a:r>
              <a:rPr lang="en-US" sz="7100" b="1" spc="66">
                <a:solidFill>
                  <a:srgbClr val="000000"/>
                </a:solidFill>
                <a:latin typeface="TT Rounds Condensed Bold"/>
                <a:ea typeface="TT Rounds Condensed Bold"/>
                <a:cs typeface="TT Rounds Condensed Bold"/>
                <a:sym typeface="TT Rounds Condensed Bold"/>
              </a:rPr>
              <a:t>9ᵗʰ Dhul Hijjah Reach Arafat</a:t>
            </a:r>
          </a:p>
        </p:txBody>
      </p:sp>
      <p:sp>
        <p:nvSpPr>
          <p:cNvPr id="5" name="TextBox 5"/>
          <p:cNvSpPr txBox="1"/>
          <p:nvPr/>
        </p:nvSpPr>
        <p:spPr>
          <a:xfrm>
            <a:off x="2116940" y="1339275"/>
            <a:ext cx="14516542" cy="4000500"/>
          </a:xfrm>
          <a:prstGeom prst="rect">
            <a:avLst/>
          </a:prstGeom>
        </p:spPr>
        <p:txBody>
          <a:bodyPr lIns="0" tIns="0" rIns="0" bIns="0" rtlCol="0" anchor="t">
            <a:spAutoFit/>
          </a:bodyPr>
          <a:lstStyle/>
          <a:p>
            <a:pPr algn="ctr">
              <a:lnSpc>
                <a:spcPts val="6321"/>
              </a:lnSpc>
            </a:pPr>
            <a:r>
              <a:rPr lang="en-US" sz="5268" b="1" spc="49">
                <a:solidFill>
                  <a:srgbClr val="000000"/>
                </a:solidFill>
                <a:latin typeface="TT Rounds Condensed Bold"/>
                <a:ea typeface="TT Rounds Condensed Bold"/>
                <a:cs typeface="TT Rounds Condensed Bold"/>
                <a:sym typeface="TT Rounds Condensed Bold"/>
              </a:rPr>
              <a:t>Combine Dhur &amp; Asar</a:t>
            </a:r>
          </a:p>
          <a:p>
            <a:pPr algn="ctr">
              <a:lnSpc>
                <a:spcPts val="6321"/>
              </a:lnSpc>
            </a:pPr>
            <a:r>
              <a:rPr lang="en-US" sz="5268" b="1" u="sng" spc="49">
                <a:solidFill>
                  <a:srgbClr val="000000"/>
                </a:solidFill>
                <a:latin typeface="TT Rounds Condensed Bold"/>
                <a:ea typeface="TT Rounds Condensed Bold"/>
                <a:cs typeface="TT Rounds Condensed Bold"/>
                <a:sym typeface="TT Rounds Condensed Bold"/>
              </a:rPr>
              <a:t>NO</a:t>
            </a:r>
            <a:r>
              <a:rPr lang="en-US" sz="5268" b="1" spc="49">
                <a:solidFill>
                  <a:srgbClr val="000000"/>
                </a:solidFill>
                <a:latin typeface="TT Rounds Condensed Bold"/>
                <a:ea typeface="TT Rounds Condensed Bold"/>
                <a:cs typeface="TT Rounds Condensed Bold"/>
                <a:sym typeface="TT Rounds Condensed Bold"/>
              </a:rPr>
              <a:t> Sunnahs</a:t>
            </a:r>
          </a:p>
          <a:p>
            <a:pPr algn="ctr">
              <a:lnSpc>
                <a:spcPts val="6321"/>
              </a:lnSpc>
            </a:pPr>
            <a:r>
              <a:rPr lang="en-US" sz="5268" b="1" spc="49">
                <a:solidFill>
                  <a:srgbClr val="000000"/>
                </a:solidFill>
                <a:latin typeface="TT Rounds Condensed Bold"/>
                <a:ea typeface="TT Rounds Condensed Bold"/>
                <a:cs typeface="TT Rounds Condensed Bold"/>
                <a:sym typeface="TT Rounds Condensed Bold"/>
              </a:rPr>
              <a:t>Stand from Asar to Magrib making dua</a:t>
            </a:r>
          </a:p>
          <a:p>
            <a:pPr algn="ctr">
              <a:lnSpc>
                <a:spcPts val="6321"/>
              </a:lnSpc>
            </a:pPr>
            <a:r>
              <a:rPr lang="en-US" sz="5268" b="1" spc="49">
                <a:solidFill>
                  <a:srgbClr val="000000"/>
                </a:solidFill>
                <a:latin typeface="TT Rounds Condensed Bold"/>
                <a:ea typeface="TT Rounds Condensed Bold"/>
                <a:cs typeface="TT Rounds Condensed Bold"/>
                <a:sym typeface="TT Rounds Condensed Bold"/>
              </a:rPr>
              <a:t>Failing to stand invalidate hajj</a:t>
            </a:r>
          </a:p>
          <a:p>
            <a:pPr algn="l">
              <a:lnSpc>
                <a:spcPts val="6321"/>
              </a:lnSpc>
            </a:pPr>
            <a:r>
              <a:rPr lang="en-US" sz="5268" b="1" spc="49">
                <a:solidFill>
                  <a:srgbClr val="000000"/>
                </a:solidFill>
                <a:latin typeface="TT Rounds Condensed Bold"/>
                <a:ea typeface="TT Rounds Condensed Bold"/>
                <a:cs typeface="TT Rounds Condensed Bold"/>
                <a:sym typeface="TT Rounds Condensed Bold"/>
              </a:rPr>
              <a:t> </a:t>
            </a:r>
          </a:p>
        </p:txBody>
      </p:sp>
      <p:sp>
        <p:nvSpPr>
          <p:cNvPr id="6" name="Footer Placeholder 3">
            <a:extLst>
              <a:ext uri="{FF2B5EF4-FFF2-40B4-BE49-F238E27FC236}">
                <a16:creationId xmlns:a16="http://schemas.microsoft.com/office/drawing/2014/main" id="{422035C7-B210-47FD-BF08-47C24C038EAE}"/>
              </a:ext>
            </a:extLst>
          </p:cNvPr>
          <p:cNvSpPr txBox="1">
            <a:spLocks/>
          </p:cNvSpPr>
          <p:nvPr/>
        </p:nvSpPr>
        <p:spPr>
          <a:xfrm>
            <a:off x="0" y="9791700"/>
            <a:ext cx="3087756" cy="359229"/>
          </a:xfrm>
          <a:prstGeom prst="rect">
            <a:avLst/>
          </a:prstGeom>
        </p:spPr>
        <p:txBody>
          <a:bodyPr vert="horz" lIns="91440" tIns="45720" rIns="91440" bIns="45720" rtlCol="0" anchor="ctr"/>
          <a:lstStyle>
            <a:defPPr>
              <a:defRPr lang="en-US"/>
            </a:defPPr>
            <a:lvl1pPr marL="0" algn="ctr" defTabSz="457200" rtl="0" eaLnBrk="1" latinLnBrk="0" hangingPunct="1">
              <a:defRPr sz="1200" kern="1200" baseline="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100" dirty="0">
                <a:solidFill>
                  <a:schemeClr val="accent1"/>
                </a:solidFill>
              </a:rPr>
              <a:t>©2025 by Continuous Learning Development</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144000" y="2334102"/>
            <a:ext cx="8980901" cy="7952898"/>
          </a:xfrm>
          <a:custGeom>
            <a:avLst/>
            <a:gdLst/>
            <a:ahLst/>
            <a:cxnLst/>
            <a:rect l="l" t="t" r="r" b="b"/>
            <a:pathLst>
              <a:path w="8980901" h="7952898">
                <a:moveTo>
                  <a:pt x="0" y="0"/>
                </a:moveTo>
                <a:lnTo>
                  <a:pt x="8980901" y="0"/>
                </a:lnTo>
                <a:lnTo>
                  <a:pt x="8980901" y="7952898"/>
                </a:lnTo>
                <a:lnTo>
                  <a:pt x="0" y="7952898"/>
                </a:lnTo>
                <a:lnTo>
                  <a:pt x="0" y="0"/>
                </a:lnTo>
                <a:close/>
              </a:path>
            </a:pathLst>
          </a:custGeom>
          <a:blipFill>
            <a:blip r:embed="rId2"/>
            <a:stretch>
              <a:fillRect l="-2090" r="-2090"/>
            </a:stretch>
          </a:blipFill>
        </p:spPr>
      </p:sp>
      <p:sp>
        <p:nvSpPr>
          <p:cNvPr id="3" name="Freeform 3"/>
          <p:cNvSpPr/>
          <p:nvPr/>
        </p:nvSpPr>
        <p:spPr>
          <a:xfrm>
            <a:off x="16527135" y="0"/>
            <a:ext cx="1760865" cy="1815165"/>
          </a:xfrm>
          <a:custGeom>
            <a:avLst/>
            <a:gdLst/>
            <a:ahLst/>
            <a:cxnLst/>
            <a:rect l="l" t="t" r="r" b="b"/>
            <a:pathLst>
              <a:path w="1760865" h="1815165">
                <a:moveTo>
                  <a:pt x="0" y="0"/>
                </a:moveTo>
                <a:lnTo>
                  <a:pt x="1760865" y="0"/>
                </a:lnTo>
                <a:lnTo>
                  <a:pt x="1760865" y="1815165"/>
                </a:lnTo>
                <a:lnTo>
                  <a:pt x="0" y="1815165"/>
                </a:lnTo>
                <a:lnTo>
                  <a:pt x="0" y="0"/>
                </a:lnTo>
                <a:close/>
              </a:path>
            </a:pathLst>
          </a:custGeom>
          <a:blipFill>
            <a:blip r:embed="rId3"/>
            <a:stretch>
              <a:fillRect/>
            </a:stretch>
          </a:blipFill>
        </p:spPr>
      </p:sp>
      <p:sp>
        <p:nvSpPr>
          <p:cNvPr id="4" name="TextBox 4"/>
          <p:cNvSpPr txBox="1"/>
          <p:nvPr/>
        </p:nvSpPr>
        <p:spPr>
          <a:xfrm>
            <a:off x="625173" y="761496"/>
            <a:ext cx="16634127" cy="4724400"/>
          </a:xfrm>
          <a:prstGeom prst="rect">
            <a:avLst/>
          </a:prstGeom>
        </p:spPr>
        <p:txBody>
          <a:bodyPr lIns="0" tIns="0" rIns="0" bIns="0" rtlCol="0" anchor="t">
            <a:spAutoFit/>
          </a:bodyPr>
          <a:lstStyle/>
          <a:p>
            <a:pPr algn="l">
              <a:lnSpc>
                <a:spcPts val="7440"/>
              </a:lnSpc>
            </a:pPr>
            <a:r>
              <a:rPr lang="en-US" sz="6200" b="1" spc="58">
                <a:solidFill>
                  <a:srgbClr val="000000"/>
                </a:solidFill>
                <a:latin typeface="TT Rounds Condensed Bold"/>
                <a:ea typeface="TT Rounds Condensed Bold"/>
                <a:cs typeface="TT Rounds Condensed Bold"/>
                <a:sym typeface="TT Rounds Condensed Bold"/>
              </a:rPr>
              <a:t>Stand within boundaries of Arafat </a:t>
            </a:r>
          </a:p>
          <a:p>
            <a:pPr algn="l">
              <a:lnSpc>
                <a:spcPts val="7440"/>
              </a:lnSpc>
            </a:pPr>
            <a:r>
              <a:rPr lang="en-US" sz="6200" b="1" spc="58">
                <a:solidFill>
                  <a:srgbClr val="000000"/>
                </a:solidFill>
                <a:latin typeface="TT Rounds Condensed Bold"/>
                <a:ea typeface="TT Rounds Condensed Bold"/>
                <a:cs typeface="TT Rounds Condensed Bold"/>
                <a:sym typeface="TT Rounds Condensed Bold"/>
              </a:rPr>
              <a:t>Standing on rocks is not necessary</a:t>
            </a:r>
          </a:p>
          <a:p>
            <a:pPr algn="l">
              <a:lnSpc>
                <a:spcPts val="7440"/>
              </a:lnSpc>
            </a:pPr>
            <a:r>
              <a:rPr lang="en-US" sz="6200" b="1" spc="58">
                <a:solidFill>
                  <a:srgbClr val="000000"/>
                </a:solidFill>
                <a:latin typeface="TT Rounds Condensed Bold"/>
                <a:ea typeface="TT Rounds Condensed Bold"/>
                <a:cs typeface="TT Rounds Condensed Bold"/>
                <a:sym typeface="TT Rounds Condensed Bold"/>
              </a:rPr>
              <a:t>Face Qibla </a:t>
            </a:r>
          </a:p>
          <a:p>
            <a:pPr algn="l">
              <a:lnSpc>
                <a:spcPts val="7440"/>
              </a:lnSpc>
            </a:pPr>
            <a:r>
              <a:rPr lang="en-US" sz="6200" b="1" spc="55">
                <a:solidFill>
                  <a:srgbClr val="000000"/>
                </a:solidFill>
                <a:latin typeface="TT Rounds Condensed Bold"/>
                <a:ea typeface="TT Rounds Condensed Bold"/>
                <a:cs typeface="TT Rounds Condensed Bold"/>
                <a:sym typeface="TT Rounds Condensed Bold"/>
              </a:rPr>
              <a:t>Raise hands chest level &amp; </a:t>
            </a:r>
          </a:p>
          <a:p>
            <a:pPr algn="l">
              <a:lnSpc>
                <a:spcPts val="7440"/>
              </a:lnSpc>
            </a:pPr>
            <a:r>
              <a:rPr lang="en-US" sz="6200" b="1" spc="58">
                <a:solidFill>
                  <a:srgbClr val="000000"/>
                </a:solidFill>
                <a:latin typeface="TT Rounds Condensed Bold"/>
                <a:ea typeface="TT Rounds Condensed Bold"/>
                <a:cs typeface="TT Rounds Condensed Bold"/>
                <a:sym typeface="TT Rounds Condensed Bold"/>
              </a:rPr>
              <a:t>make dua</a:t>
            </a:r>
          </a:p>
        </p:txBody>
      </p:sp>
      <p:sp>
        <p:nvSpPr>
          <p:cNvPr id="5" name="Footer Placeholder 3">
            <a:extLst>
              <a:ext uri="{FF2B5EF4-FFF2-40B4-BE49-F238E27FC236}">
                <a16:creationId xmlns:a16="http://schemas.microsoft.com/office/drawing/2014/main" id="{B22BB7E7-9D2C-4991-9310-A55275CB80E1}"/>
              </a:ext>
            </a:extLst>
          </p:cNvPr>
          <p:cNvSpPr txBox="1">
            <a:spLocks/>
          </p:cNvSpPr>
          <p:nvPr/>
        </p:nvSpPr>
        <p:spPr>
          <a:xfrm>
            <a:off x="0" y="9791700"/>
            <a:ext cx="3087756" cy="359229"/>
          </a:xfrm>
          <a:prstGeom prst="rect">
            <a:avLst/>
          </a:prstGeom>
        </p:spPr>
        <p:txBody>
          <a:bodyPr vert="horz" lIns="91440" tIns="45720" rIns="91440" bIns="45720" rtlCol="0" anchor="ctr"/>
          <a:lstStyle>
            <a:defPPr>
              <a:defRPr lang="en-US"/>
            </a:defPPr>
            <a:lvl1pPr marL="0" algn="ctr" defTabSz="457200" rtl="0" eaLnBrk="1" latinLnBrk="0" hangingPunct="1">
              <a:defRPr sz="1200" kern="1200" baseline="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100" dirty="0">
                <a:solidFill>
                  <a:schemeClr val="accent1"/>
                </a:solidFill>
              </a:rPr>
              <a:t>©2025 by Continuous Learning Development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5761" y="0"/>
            <a:ext cx="1866608" cy="1924169"/>
          </a:xfrm>
          <a:custGeom>
            <a:avLst/>
            <a:gdLst/>
            <a:ahLst/>
            <a:cxnLst/>
            <a:rect l="l" t="t" r="r" b="b"/>
            <a:pathLst>
              <a:path w="1866608" h="1924169">
                <a:moveTo>
                  <a:pt x="0" y="0"/>
                </a:moveTo>
                <a:lnTo>
                  <a:pt x="1866608" y="0"/>
                </a:lnTo>
                <a:lnTo>
                  <a:pt x="1866608" y="1924169"/>
                </a:lnTo>
                <a:lnTo>
                  <a:pt x="0" y="1924169"/>
                </a:lnTo>
                <a:lnTo>
                  <a:pt x="0" y="0"/>
                </a:lnTo>
                <a:close/>
              </a:path>
            </a:pathLst>
          </a:custGeom>
          <a:blipFill>
            <a:blip r:embed="rId2"/>
            <a:stretch>
              <a:fillRect/>
            </a:stretch>
          </a:blipFill>
        </p:spPr>
      </p:sp>
      <p:sp>
        <p:nvSpPr>
          <p:cNvPr id="3" name="Freeform 3"/>
          <p:cNvSpPr/>
          <p:nvPr/>
        </p:nvSpPr>
        <p:spPr>
          <a:xfrm>
            <a:off x="8103427" y="1274445"/>
            <a:ext cx="9155873" cy="5302416"/>
          </a:xfrm>
          <a:custGeom>
            <a:avLst/>
            <a:gdLst/>
            <a:ahLst/>
            <a:cxnLst/>
            <a:rect l="l" t="t" r="r" b="b"/>
            <a:pathLst>
              <a:path w="9155873" h="5302416">
                <a:moveTo>
                  <a:pt x="0" y="0"/>
                </a:moveTo>
                <a:lnTo>
                  <a:pt x="9155873" y="0"/>
                </a:lnTo>
                <a:lnTo>
                  <a:pt x="9155873" y="5302416"/>
                </a:lnTo>
                <a:lnTo>
                  <a:pt x="0" y="5302416"/>
                </a:lnTo>
                <a:lnTo>
                  <a:pt x="0" y="0"/>
                </a:lnTo>
                <a:close/>
              </a:path>
            </a:pathLst>
          </a:custGeom>
          <a:blipFill>
            <a:blip r:embed="rId3"/>
            <a:stretch>
              <a:fillRect l="-21283"/>
            </a:stretch>
          </a:blipFill>
        </p:spPr>
      </p:sp>
      <p:sp>
        <p:nvSpPr>
          <p:cNvPr id="4" name="TextBox 4"/>
          <p:cNvSpPr txBox="1"/>
          <p:nvPr/>
        </p:nvSpPr>
        <p:spPr>
          <a:xfrm>
            <a:off x="1820847" y="36195"/>
            <a:ext cx="14964356" cy="1238250"/>
          </a:xfrm>
          <a:prstGeom prst="rect">
            <a:avLst/>
          </a:prstGeom>
        </p:spPr>
        <p:txBody>
          <a:bodyPr lIns="0" tIns="0" rIns="0" bIns="0" rtlCol="0" anchor="t">
            <a:spAutoFit/>
          </a:bodyPr>
          <a:lstStyle/>
          <a:p>
            <a:pPr algn="ctr">
              <a:lnSpc>
                <a:spcPts val="9720"/>
              </a:lnSpc>
            </a:pPr>
            <a:r>
              <a:rPr lang="en-US" sz="8100" b="1" spc="75">
                <a:solidFill>
                  <a:srgbClr val="000000"/>
                </a:solidFill>
                <a:latin typeface="TT Rounds Condensed Bold"/>
                <a:ea typeface="TT Rounds Condensed Bold"/>
                <a:cs typeface="TT Rounds Condensed Bold"/>
                <a:sym typeface="TT Rounds Condensed Bold"/>
              </a:rPr>
              <a:t>Leave for Muzdalifah at sunset </a:t>
            </a:r>
          </a:p>
        </p:txBody>
      </p:sp>
      <p:sp>
        <p:nvSpPr>
          <p:cNvPr id="5" name="TextBox 5"/>
          <p:cNvSpPr txBox="1"/>
          <p:nvPr/>
        </p:nvSpPr>
        <p:spPr>
          <a:xfrm>
            <a:off x="361785" y="5143500"/>
            <a:ext cx="16897515" cy="4514850"/>
          </a:xfrm>
          <a:prstGeom prst="rect">
            <a:avLst/>
          </a:prstGeom>
        </p:spPr>
        <p:txBody>
          <a:bodyPr lIns="0" tIns="0" rIns="0" bIns="0" rtlCol="0" anchor="t">
            <a:spAutoFit/>
          </a:bodyPr>
          <a:lstStyle/>
          <a:p>
            <a:pPr algn="l">
              <a:lnSpc>
                <a:spcPts val="5940"/>
              </a:lnSpc>
            </a:pPr>
            <a:r>
              <a:rPr lang="en-US" sz="4950" b="1" spc="46">
                <a:solidFill>
                  <a:srgbClr val="000000"/>
                </a:solidFill>
                <a:latin typeface="TT Rounds Condensed Bold"/>
                <a:ea typeface="TT Rounds Condensed Bold"/>
                <a:cs typeface="TT Rounds Condensed Bold"/>
                <a:sym typeface="TT Rounds Condensed Bold"/>
              </a:rPr>
              <a:t>Combine Magrib &amp; Isha </a:t>
            </a:r>
          </a:p>
          <a:p>
            <a:pPr algn="l">
              <a:lnSpc>
                <a:spcPts val="5940"/>
              </a:lnSpc>
            </a:pPr>
            <a:r>
              <a:rPr lang="en-US" sz="4950" b="1" spc="46">
                <a:solidFill>
                  <a:srgbClr val="000000"/>
                </a:solidFill>
                <a:latin typeface="TT Rounds Condensed Bold"/>
                <a:ea typeface="TT Rounds Condensed Bold"/>
                <a:cs typeface="TT Rounds Condensed Bold"/>
                <a:sym typeface="TT Rounds Condensed Bold"/>
              </a:rPr>
              <a:t>NO sunnah/dhikar</a:t>
            </a:r>
          </a:p>
          <a:p>
            <a:pPr algn="l">
              <a:lnSpc>
                <a:spcPts val="5940"/>
              </a:lnSpc>
            </a:pPr>
            <a:r>
              <a:rPr lang="en-US" sz="4950" b="1" spc="46">
                <a:solidFill>
                  <a:srgbClr val="000000"/>
                </a:solidFill>
                <a:latin typeface="TT Rounds Condensed Bold"/>
                <a:ea typeface="TT Rounds Condensed Bold"/>
                <a:cs typeface="TT Rounds Condensed Bold"/>
                <a:sym typeface="TT Rounds Condensed Bold"/>
              </a:rPr>
              <a:t>If not collected pebbles collect from here (chickpea size not flat)</a:t>
            </a:r>
          </a:p>
          <a:p>
            <a:pPr algn="l">
              <a:lnSpc>
                <a:spcPts val="5940"/>
              </a:lnSpc>
            </a:pPr>
            <a:r>
              <a:rPr lang="en-US" sz="4950" b="1" spc="46">
                <a:solidFill>
                  <a:srgbClr val="000000"/>
                </a:solidFill>
                <a:latin typeface="TT Rounds Condensed Bold"/>
                <a:ea typeface="TT Rounds Condensed Bold"/>
                <a:cs typeface="TT Rounds Condensed Bold"/>
                <a:sym typeface="TT Rounds Condensed Bold"/>
              </a:rPr>
              <a:t>Stay till dawn</a:t>
            </a:r>
          </a:p>
          <a:p>
            <a:pPr algn="l">
              <a:lnSpc>
                <a:spcPts val="5940"/>
              </a:lnSpc>
            </a:pPr>
            <a:r>
              <a:rPr lang="en-US" sz="4950" b="1" spc="46">
                <a:solidFill>
                  <a:srgbClr val="000000"/>
                </a:solidFill>
                <a:latin typeface="TT Rounds Condensed Bold"/>
                <a:ea typeface="TT Rounds Condensed Bold"/>
                <a:cs typeface="TT Rounds Condensed Bold"/>
                <a:sym typeface="TT Rounds Condensed Bold"/>
              </a:rPr>
              <a:t>Pray Fajr (earliest time)</a:t>
            </a:r>
          </a:p>
          <a:p>
            <a:pPr algn="l">
              <a:lnSpc>
                <a:spcPts val="5940"/>
              </a:lnSpc>
            </a:pPr>
            <a:r>
              <a:rPr lang="en-US" sz="4950" b="1" spc="46">
                <a:solidFill>
                  <a:srgbClr val="000000"/>
                </a:solidFill>
                <a:latin typeface="TT Rounds Condensed Bold"/>
                <a:ea typeface="TT Rounds Condensed Bold"/>
                <a:cs typeface="TT Rounds Condensed Bold"/>
                <a:sym typeface="TT Rounds Condensed Bold"/>
              </a:rPr>
              <a:t>Hasten to Mina</a:t>
            </a:r>
          </a:p>
        </p:txBody>
      </p:sp>
      <p:sp>
        <p:nvSpPr>
          <p:cNvPr id="6" name="Footer Placeholder 3">
            <a:extLst>
              <a:ext uri="{FF2B5EF4-FFF2-40B4-BE49-F238E27FC236}">
                <a16:creationId xmlns:a16="http://schemas.microsoft.com/office/drawing/2014/main" id="{2171675C-1DAD-40F7-AF11-F68C7632BDED}"/>
              </a:ext>
            </a:extLst>
          </p:cNvPr>
          <p:cNvSpPr txBox="1">
            <a:spLocks/>
          </p:cNvSpPr>
          <p:nvPr/>
        </p:nvSpPr>
        <p:spPr>
          <a:xfrm>
            <a:off x="0" y="9791700"/>
            <a:ext cx="3087756" cy="359229"/>
          </a:xfrm>
          <a:prstGeom prst="rect">
            <a:avLst/>
          </a:prstGeom>
        </p:spPr>
        <p:txBody>
          <a:bodyPr vert="horz" lIns="91440" tIns="45720" rIns="91440" bIns="45720" rtlCol="0" anchor="ctr"/>
          <a:lstStyle>
            <a:defPPr>
              <a:defRPr lang="en-US"/>
            </a:defPPr>
            <a:lvl1pPr marL="0" algn="ctr" defTabSz="457200" rtl="0" eaLnBrk="1" latinLnBrk="0" hangingPunct="1">
              <a:defRPr sz="1200" kern="1200" baseline="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100" dirty="0">
                <a:solidFill>
                  <a:schemeClr val="accent1"/>
                </a:solidFill>
              </a:rPr>
              <a:t>©2025 by Continuous Learning Development</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49857" y="333375"/>
            <a:ext cx="17588286" cy="4810125"/>
          </a:xfrm>
          <a:prstGeom prst="rect">
            <a:avLst/>
          </a:prstGeom>
        </p:spPr>
        <p:txBody>
          <a:bodyPr lIns="0" tIns="0" rIns="0" bIns="0" rtlCol="0" anchor="t">
            <a:spAutoFit/>
          </a:bodyPr>
          <a:lstStyle/>
          <a:p>
            <a:pPr algn="l">
              <a:lnSpc>
                <a:spcPts val="5400"/>
              </a:lnSpc>
            </a:pPr>
            <a:r>
              <a:rPr lang="en-US" sz="4500" b="1" spc="42">
                <a:solidFill>
                  <a:srgbClr val="000000"/>
                </a:solidFill>
                <a:latin typeface="TT Rounds Condensed Bold"/>
                <a:ea typeface="TT Rounds Condensed Bold"/>
                <a:cs typeface="TT Rounds Condensed Bold"/>
                <a:sym typeface="TT Rounds Condensed Bold"/>
              </a:rPr>
              <a:t>Leave Mina for Jamaraat, before noon</a:t>
            </a:r>
          </a:p>
          <a:p>
            <a:pPr algn="l">
              <a:lnSpc>
                <a:spcPts val="5400"/>
              </a:lnSpc>
            </a:pPr>
            <a:r>
              <a:rPr lang="en-US" sz="4500" b="1" spc="42">
                <a:solidFill>
                  <a:srgbClr val="000000"/>
                </a:solidFill>
                <a:latin typeface="TT Rounds Condensed Bold"/>
                <a:ea typeface="TT Rounds Condensed Bold"/>
                <a:cs typeface="TT Rounds Condensed Bold"/>
                <a:sym typeface="TT Rounds Condensed Bold"/>
              </a:rPr>
              <a:t>Recite talbiyah till you begin stoning (ramy) </a:t>
            </a:r>
          </a:p>
          <a:p>
            <a:pPr algn="l">
              <a:lnSpc>
                <a:spcPts val="5400"/>
              </a:lnSpc>
            </a:pPr>
            <a:r>
              <a:rPr lang="en-US" sz="4500" b="1" spc="42">
                <a:solidFill>
                  <a:srgbClr val="000000"/>
                </a:solidFill>
                <a:latin typeface="TT Rounds Condensed Bold"/>
                <a:ea typeface="TT Rounds Condensed Bold"/>
                <a:cs typeface="TT Rounds Condensed Bold"/>
                <a:sym typeface="TT Rounds Condensed Bold"/>
              </a:rPr>
              <a:t>Hold pebble with finger &amp; thumb </a:t>
            </a:r>
          </a:p>
          <a:p>
            <a:pPr algn="l">
              <a:lnSpc>
                <a:spcPts val="5400"/>
              </a:lnSpc>
            </a:pPr>
            <a:r>
              <a:rPr lang="en-US" sz="4500" b="1" spc="42">
                <a:solidFill>
                  <a:srgbClr val="000000"/>
                </a:solidFill>
                <a:latin typeface="TT Rounds Condensed Bold"/>
                <a:ea typeface="TT Rounds Condensed Bold"/>
                <a:cs typeface="TT Rounds Condensed Bold"/>
                <a:sym typeface="TT Rounds Condensed Bold"/>
              </a:rPr>
              <a:t>Say Allah Akbar    </a:t>
            </a:r>
            <a:r>
              <a:rPr lang="ar-EG" sz="4500" b="1" spc="42">
                <a:solidFill>
                  <a:srgbClr val="000000"/>
                </a:solidFill>
                <a:latin typeface="TT Rounds Condensed Bold"/>
                <a:ea typeface="TT Rounds Condensed Bold"/>
                <a:cs typeface="TT Rounds Condensed Bold"/>
                <a:sym typeface="TT Rounds Condensed Bold"/>
                <a:rtl/>
              </a:rPr>
              <a:t>الله اكبر</a:t>
            </a:r>
            <a:r>
              <a:rPr lang="en-US" sz="4500" b="1" spc="42">
                <a:solidFill>
                  <a:srgbClr val="000000"/>
                </a:solidFill>
                <a:latin typeface="TT Rounds Condensed Bold"/>
                <a:ea typeface="TT Rounds Condensed Bold"/>
                <a:cs typeface="TT Rounds Condensed Bold"/>
                <a:sym typeface="TT Rounds Condensed Bold"/>
              </a:rPr>
              <a:t>       every time you throw a pebble (7X)</a:t>
            </a:r>
          </a:p>
          <a:p>
            <a:pPr algn="l">
              <a:lnSpc>
                <a:spcPts val="5400"/>
              </a:lnSpc>
            </a:pPr>
            <a:r>
              <a:rPr lang="en-US" sz="4500" b="1" spc="42">
                <a:solidFill>
                  <a:srgbClr val="000000"/>
                </a:solidFill>
                <a:latin typeface="TT Rounds Condensed Bold"/>
                <a:ea typeface="TT Rounds Condensed Bold"/>
                <a:cs typeface="TT Rounds Condensed Bold"/>
                <a:sym typeface="TT Rounds Condensed Bold"/>
              </a:rPr>
              <a:t>Throw pebbles at the largest pillar only (Jamarah al-Aqabah)  </a:t>
            </a:r>
          </a:p>
          <a:p>
            <a:pPr algn="l">
              <a:lnSpc>
                <a:spcPts val="5400"/>
              </a:lnSpc>
            </a:pPr>
            <a:endParaRPr lang="en-US" sz="4500" b="1" spc="42">
              <a:solidFill>
                <a:srgbClr val="000000"/>
              </a:solidFill>
              <a:latin typeface="TT Rounds Condensed Bold"/>
              <a:ea typeface="TT Rounds Condensed Bold"/>
              <a:cs typeface="TT Rounds Condensed Bold"/>
              <a:sym typeface="TT Rounds Condensed Bold"/>
            </a:endParaRPr>
          </a:p>
          <a:p>
            <a:pPr algn="l">
              <a:lnSpc>
                <a:spcPts val="5400"/>
              </a:lnSpc>
            </a:pPr>
            <a:endParaRPr lang="en-US" sz="4500" b="1" spc="42">
              <a:solidFill>
                <a:srgbClr val="000000"/>
              </a:solidFill>
              <a:latin typeface="TT Rounds Condensed Bold"/>
              <a:ea typeface="TT Rounds Condensed Bold"/>
              <a:cs typeface="TT Rounds Condensed Bold"/>
              <a:sym typeface="TT Rounds Condensed Bold"/>
            </a:endParaRPr>
          </a:p>
        </p:txBody>
      </p:sp>
      <p:sp>
        <p:nvSpPr>
          <p:cNvPr id="3" name="Freeform 3"/>
          <p:cNvSpPr/>
          <p:nvPr/>
        </p:nvSpPr>
        <p:spPr>
          <a:xfrm>
            <a:off x="5521489" y="4083917"/>
            <a:ext cx="6160430" cy="5883210"/>
          </a:xfrm>
          <a:custGeom>
            <a:avLst/>
            <a:gdLst/>
            <a:ahLst/>
            <a:cxnLst/>
            <a:rect l="l" t="t" r="r" b="b"/>
            <a:pathLst>
              <a:path w="6160430" h="5883210">
                <a:moveTo>
                  <a:pt x="0" y="0"/>
                </a:moveTo>
                <a:lnTo>
                  <a:pt x="6160429" y="0"/>
                </a:lnTo>
                <a:lnTo>
                  <a:pt x="6160429" y="5883210"/>
                </a:lnTo>
                <a:lnTo>
                  <a:pt x="0" y="588321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6495757" y="104945"/>
            <a:ext cx="1792243" cy="1847510"/>
          </a:xfrm>
          <a:custGeom>
            <a:avLst/>
            <a:gdLst/>
            <a:ahLst/>
            <a:cxnLst/>
            <a:rect l="l" t="t" r="r" b="b"/>
            <a:pathLst>
              <a:path w="1792243" h="1847510">
                <a:moveTo>
                  <a:pt x="0" y="0"/>
                </a:moveTo>
                <a:lnTo>
                  <a:pt x="1792243" y="0"/>
                </a:lnTo>
                <a:lnTo>
                  <a:pt x="1792243" y="1847510"/>
                </a:lnTo>
                <a:lnTo>
                  <a:pt x="0" y="1847510"/>
                </a:lnTo>
                <a:lnTo>
                  <a:pt x="0" y="0"/>
                </a:lnTo>
                <a:close/>
              </a:path>
            </a:pathLst>
          </a:custGeom>
          <a:blipFill>
            <a:blip r:embed="rId4"/>
            <a:stretch>
              <a:fillRect/>
            </a:stretch>
          </a:blipFill>
        </p:spPr>
      </p:sp>
      <p:sp>
        <p:nvSpPr>
          <p:cNvPr id="5" name="Footer Placeholder 3">
            <a:extLst>
              <a:ext uri="{FF2B5EF4-FFF2-40B4-BE49-F238E27FC236}">
                <a16:creationId xmlns:a16="http://schemas.microsoft.com/office/drawing/2014/main" id="{4FA55279-8838-479A-8226-83877035F08B}"/>
              </a:ext>
            </a:extLst>
          </p:cNvPr>
          <p:cNvSpPr txBox="1">
            <a:spLocks/>
          </p:cNvSpPr>
          <p:nvPr/>
        </p:nvSpPr>
        <p:spPr>
          <a:xfrm>
            <a:off x="0" y="9791700"/>
            <a:ext cx="3087756" cy="359229"/>
          </a:xfrm>
          <a:prstGeom prst="rect">
            <a:avLst/>
          </a:prstGeom>
        </p:spPr>
        <p:txBody>
          <a:bodyPr vert="horz" lIns="91440" tIns="45720" rIns="91440" bIns="45720" rtlCol="0" anchor="ctr"/>
          <a:lstStyle>
            <a:defPPr>
              <a:defRPr lang="en-US"/>
            </a:defPPr>
            <a:lvl1pPr marL="0" algn="ctr" defTabSz="457200" rtl="0" eaLnBrk="1" latinLnBrk="0" hangingPunct="1">
              <a:defRPr sz="1200" kern="1200" baseline="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100" dirty="0">
                <a:solidFill>
                  <a:schemeClr val="accent1"/>
                </a:solidFill>
              </a:rPr>
              <a:t>©2025 by Continuous Learning Development</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626956" y="1973271"/>
            <a:ext cx="12960000" cy="8229600"/>
          </a:xfrm>
          <a:custGeom>
            <a:avLst/>
            <a:gdLst/>
            <a:ahLst/>
            <a:cxnLst/>
            <a:rect l="l" t="t" r="r" b="b"/>
            <a:pathLst>
              <a:path w="12960000" h="8229600">
                <a:moveTo>
                  <a:pt x="0" y="0"/>
                </a:moveTo>
                <a:lnTo>
                  <a:pt x="12960000" y="0"/>
                </a:lnTo>
                <a:lnTo>
                  <a:pt x="12960000" y="8229600"/>
                </a:lnTo>
                <a:lnTo>
                  <a:pt x="0" y="8229600"/>
                </a:lnTo>
                <a:lnTo>
                  <a:pt x="0" y="0"/>
                </a:lnTo>
                <a:close/>
              </a:path>
            </a:pathLst>
          </a:custGeom>
          <a:blipFill>
            <a:blip r:embed="rId2"/>
            <a:stretch>
              <a:fillRect/>
            </a:stretch>
          </a:blipFill>
        </p:spPr>
      </p:sp>
      <p:sp>
        <p:nvSpPr>
          <p:cNvPr id="3" name="Freeform 3"/>
          <p:cNvSpPr/>
          <p:nvPr/>
        </p:nvSpPr>
        <p:spPr>
          <a:xfrm>
            <a:off x="0" y="0"/>
            <a:ext cx="1914241" cy="1973271"/>
          </a:xfrm>
          <a:custGeom>
            <a:avLst/>
            <a:gdLst/>
            <a:ahLst/>
            <a:cxnLst/>
            <a:rect l="l" t="t" r="r" b="b"/>
            <a:pathLst>
              <a:path w="1914241" h="1973271">
                <a:moveTo>
                  <a:pt x="0" y="0"/>
                </a:moveTo>
                <a:lnTo>
                  <a:pt x="1914241" y="0"/>
                </a:lnTo>
                <a:lnTo>
                  <a:pt x="1914241" y="1973271"/>
                </a:lnTo>
                <a:lnTo>
                  <a:pt x="0" y="1973271"/>
                </a:lnTo>
                <a:lnTo>
                  <a:pt x="0" y="0"/>
                </a:lnTo>
                <a:close/>
              </a:path>
            </a:pathLst>
          </a:custGeom>
          <a:blipFill>
            <a:blip r:embed="rId3"/>
            <a:stretch>
              <a:fillRect/>
            </a:stretch>
          </a:blipFill>
        </p:spPr>
      </p:sp>
      <p:sp>
        <p:nvSpPr>
          <p:cNvPr id="4" name="TextBox 4"/>
          <p:cNvSpPr txBox="1"/>
          <p:nvPr/>
        </p:nvSpPr>
        <p:spPr>
          <a:xfrm>
            <a:off x="1800969" y="513273"/>
            <a:ext cx="14964356" cy="1303080"/>
          </a:xfrm>
          <a:prstGeom prst="rect">
            <a:avLst/>
          </a:prstGeom>
        </p:spPr>
        <p:txBody>
          <a:bodyPr lIns="0" tIns="0" rIns="0" bIns="0" rtlCol="0" anchor="t">
            <a:spAutoFit/>
          </a:bodyPr>
          <a:lstStyle/>
          <a:p>
            <a:pPr algn="ctr">
              <a:lnSpc>
                <a:spcPts val="9720"/>
              </a:lnSpc>
            </a:pPr>
            <a:r>
              <a:rPr lang="en-US" sz="8100" b="1" spc="75">
                <a:solidFill>
                  <a:srgbClr val="000000"/>
                </a:solidFill>
                <a:latin typeface="TT Rounds Condensed Bold"/>
                <a:ea typeface="TT Rounds Condensed Bold"/>
                <a:cs typeface="TT Rounds Condensed Bold"/>
                <a:sym typeface="TT Rounds Condensed Bold"/>
              </a:rPr>
              <a:t>Offer sacrifice </a:t>
            </a:r>
          </a:p>
        </p:txBody>
      </p:sp>
      <p:sp>
        <p:nvSpPr>
          <p:cNvPr id="5" name="Footer Placeholder 3">
            <a:extLst>
              <a:ext uri="{FF2B5EF4-FFF2-40B4-BE49-F238E27FC236}">
                <a16:creationId xmlns:a16="http://schemas.microsoft.com/office/drawing/2014/main" id="{BC834154-8EBF-42B5-BF03-AB4EECA2DB10}"/>
              </a:ext>
            </a:extLst>
          </p:cNvPr>
          <p:cNvSpPr txBox="1">
            <a:spLocks/>
          </p:cNvSpPr>
          <p:nvPr/>
        </p:nvSpPr>
        <p:spPr>
          <a:xfrm>
            <a:off x="0" y="9791700"/>
            <a:ext cx="3087756" cy="359229"/>
          </a:xfrm>
          <a:prstGeom prst="rect">
            <a:avLst/>
          </a:prstGeom>
        </p:spPr>
        <p:txBody>
          <a:bodyPr vert="horz" lIns="91440" tIns="45720" rIns="91440" bIns="45720" rtlCol="0" anchor="ctr"/>
          <a:lstStyle>
            <a:defPPr>
              <a:defRPr lang="en-US"/>
            </a:defPPr>
            <a:lvl1pPr marL="0" algn="ctr" defTabSz="457200" rtl="0" eaLnBrk="1" latinLnBrk="0" hangingPunct="1">
              <a:defRPr sz="1200" kern="1200" baseline="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100" dirty="0">
                <a:solidFill>
                  <a:schemeClr val="accent1"/>
                </a:solidFill>
              </a:rPr>
              <a:t>©2025 by Continuous Learning Development</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066800" y="3467100"/>
            <a:ext cx="7763516" cy="6327266"/>
          </a:xfrm>
          <a:custGeom>
            <a:avLst/>
            <a:gdLst/>
            <a:ahLst/>
            <a:cxnLst/>
            <a:rect l="l" t="t" r="r" b="b"/>
            <a:pathLst>
              <a:path w="7763516" h="6327266">
                <a:moveTo>
                  <a:pt x="0" y="0"/>
                </a:moveTo>
                <a:lnTo>
                  <a:pt x="7763516" y="0"/>
                </a:lnTo>
                <a:lnTo>
                  <a:pt x="7763516" y="6327266"/>
                </a:lnTo>
                <a:lnTo>
                  <a:pt x="0" y="6327266"/>
                </a:lnTo>
                <a:lnTo>
                  <a:pt x="0" y="0"/>
                </a:lnTo>
                <a:close/>
              </a:path>
            </a:pathLst>
          </a:custGeom>
          <a:blipFill>
            <a:blip r:embed="rId2"/>
            <a:stretch>
              <a:fillRect/>
            </a:stretch>
          </a:blipFill>
        </p:spPr>
      </p:sp>
      <p:sp>
        <p:nvSpPr>
          <p:cNvPr id="3" name="Freeform 3"/>
          <p:cNvSpPr/>
          <p:nvPr/>
        </p:nvSpPr>
        <p:spPr>
          <a:xfrm>
            <a:off x="11506542" y="457827"/>
            <a:ext cx="4759566" cy="5288406"/>
          </a:xfrm>
          <a:custGeom>
            <a:avLst/>
            <a:gdLst/>
            <a:ahLst/>
            <a:cxnLst/>
            <a:rect l="l" t="t" r="r" b="b"/>
            <a:pathLst>
              <a:path w="4759566" h="5288406">
                <a:moveTo>
                  <a:pt x="0" y="0"/>
                </a:moveTo>
                <a:lnTo>
                  <a:pt x="4759566" y="0"/>
                </a:lnTo>
                <a:lnTo>
                  <a:pt x="4759566" y="5288406"/>
                </a:lnTo>
                <a:lnTo>
                  <a:pt x="0" y="5288406"/>
                </a:lnTo>
                <a:lnTo>
                  <a:pt x="0" y="0"/>
                </a:lnTo>
                <a:close/>
              </a:path>
            </a:pathLst>
          </a:custGeom>
          <a:blipFill>
            <a:blip r:embed="rId3"/>
            <a:stretch>
              <a:fillRect/>
            </a:stretch>
          </a:blipFill>
        </p:spPr>
      </p:sp>
      <p:sp>
        <p:nvSpPr>
          <p:cNvPr id="4" name="Freeform 4"/>
          <p:cNvSpPr/>
          <p:nvPr/>
        </p:nvSpPr>
        <p:spPr>
          <a:xfrm>
            <a:off x="0" y="0"/>
            <a:ext cx="1532046" cy="1579290"/>
          </a:xfrm>
          <a:custGeom>
            <a:avLst/>
            <a:gdLst/>
            <a:ahLst/>
            <a:cxnLst/>
            <a:rect l="l" t="t" r="r" b="b"/>
            <a:pathLst>
              <a:path w="1532046" h="1579290">
                <a:moveTo>
                  <a:pt x="0" y="0"/>
                </a:moveTo>
                <a:lnTo>
                  <a:pt x="1532046" y="0"/>
                </a:lnTo>
                <a:lnTo>
                  <a:pt x="1532046" y="1579290"/>
                </a:lnTo>
                <a:lnTo>
                  <a:pt x="0" y="1579290"/>
                </a:lnTo>
                <a:lnTo>
                  <a:pt x="0" y="0"/>
                </a:lnTo>
                <a:close/>
              </a:path>
            </a:pathLst>
          </a:custGeom>
          <a:blipFill>
            <a:blip r:embed="rId4"/>
            <a:stretch>
              <a:fillRect/>
            </a:stretch>
          </a:blipFill>
        </p:spPr>
      </p:sp>
      <p:sp>
        <p:nvSpPr>
          <p:cNvPr id="5" name="TextBox 5"/>
          <p:cNvSpPr txBox="1"/>
          <p:nvPr/>
        </p:nvSpPr>
        <p:spPr>
          <a:xfrm>
            <a:off x="1216995" y="1569765"/>
            <a:ext cx="9997988" cy="1072247"/>
          </a:xfrm>
          <a:prstGeom prst="rect">
            <a:avLst/>
          </a:prstGeom>
        </p:spPr>
        <p:txBody>
          <a:bodyPr lIns="0" tIns="0" rIns="0" bIns="0" rtlCol="0" anchor="t">
            <a:spAutoFit/>
          </a:bodyPr>
          <a:lstStyle/>
          <a:p>
            <a:pPr algn="l">
              <a:lnSpc>
                <a:spcPts val="7920"/>
              </a:lnSpc>
            </a:pPr>
            <a:r>
              <a:rPr lang="en-US" sz="6600" b="1" spc="61">
                <a:solidFill>
                  <a:srgbClr val="000000"/>
                </a:solidFill>
                <a:latin typeface="TT Rounds Condensed Bold"/>
                <a:ea typeface="TT Rounds Condensed Bold"/>
                <a:cs typeface="TT Rounds Condensed Bold"/>
                <a:sym typeface="TT Rounds Condensed Bold"/>
              </a:rPr>
              <a:t>Ladies cut a bit of your hair </a:t>
            </a:r>
          </a:p>
        </p:txBody>
      </p:sp>
      <p:sp>
        <p:nvSpPr>
          <p:cNvPr id="6" name="TextBox 6"/>
          <p:cNvSpPr txBox="1"/>
          <p:nvPr/>
        </p:nvSpPr>
        <p:spPr>
          <a:xfrm>
            <a:off x="10439685" y="7849339"/>
            <a:ext cx="6407176" cy="1009650"/>
          </a:xfrm>
          <a:prstGeom prst="rect">
            <a:avLst/>
          </a:prstGeom>
        </p:spPr>
        <p:txBody>
          <a:bodyPr lIns="0" tIns="0" rIns="0" bIns="0" rtlCol="0" anchor="t">
            <a:spAutoFit/>
          </a:bodyPr>
          <a:lstStyle/>
          <a:p>
            <a:pPr algn="l">
              <a:lnSpc>
                <a:spcPts val="7920"/>
              </a:lnSpc>
            </a:pPr>
            <a:r>
              <a:rPr lang="en-US" sz="6600" b="1" spc="61">
                <a:solidFill>
                  <a:srgbClr val="000000"/>
                </a:solidFill>
                <a:latin typeface="TT Rounds Condensed Bold"/>
                <a:ea typeface="TT Rounds Condensed Bold"/>
                <a:cs typeface="TT Rounds Condensed Bold"/>
                <a:sym typeface="TT Rounds Condensed Bold"/>
              </a:rPr>
              <a:t>Men shave head</a:t>
            </a:r>
          </a:p>
        </p:txBody>
      </p:sp>
      <p:sp>
        <p:nvSpPr>
          <p:cNvPr id="7" name="Footer Placeholder 3">
            <a:extLst>
              <a:ext uri="{FF2B5EF4-FFF2-40B4-BE49-F238E27FC236}">
                <a16:creationId xmlns:a16="http://schemas.microsoft.com/office/drawing/2014/main" id="{ED58382B-7F0F-4D60-8171-F0D6F7FA5864}"/>
              </a:ext>
            </a:extLst>
          </p:cNvPr>
          <p:cNvSpPr txBox="1">
            <a:spLocks/>
          </p:cNvSpPr>
          <p:nvPr/>
        </p:nvSpPr>
        <p:spPr>
          <a:xfrm>
            <a:off x="0" y="9791700"/>
            <a:ext cx="3087756" cy="359229"/>
          </a:xfrm>
          <a:prstGeom prst="rect">
            <a:avLst/>
          </a:prstGeom>
        </p:spPr>
        <p:txBody>
          <a:bodyPr vert="horz" lIns="91440" tIns="45720" rIns="91440" bIns="45720" rtlCol="0" anchor="ctr"/>
          <a:lstStyle>
            <a:defPPr>
              <a:defRPr lang="en-US"/>
            </a:defPPr>
            <a:lvl1pPr marL="0" algn="ctr" defTabSz="457200" rtl="0" eaLnBrk="1" latinLnBrk="0" hangingPunct="1">
              <a:defRPr sz="1200" kern="1200" baseline="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100" dirty="0">
                <a:solidFill>
                  <a:schemeClr val="accent1"/>
                </a:solidFill>
              </a:rPr>
              <a:t>©2025 by Continuous Learning Development</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33400" y="7353300"/>
            <a:ext cx="16441973" cy="2381250"/>
          </a:xfrm>
          <a:prstGeom prst="rect">
            <a:avLst/>
          </a:prstGeom>
        </p:spPr>
        <p:txBody>
          <a:bodyPr wrap="square" lIns="0" tIns="0" rIns="0" bIns="0" rtlCol="0" anchor="t">
            <a:spAutoFit/>
          </a:bodyPr>
          <a:lstStyle/>
          <a:p>
            <a:pPr algn="l">
              <a:lnSpc>
                <a:spcPts val="6239"/>
              </a:lnSpc>
            </a:pPr>
            <a:r>
              <a:rPr lang="en-US" sz="5199" b="1" spc="48" dirty="0">
                <a:solidFill>
                  <a:srgbClr val="FF0000"/>
                </a:solidFill>
                <a:latin typeface="TT Rounds Condensed Bold"/>
                <a:ea typeface="TT Rounds Condensed Bold"/>
                <a:cs typeface="TT Rounds Condensed Bold"/>
                <a:sym typeface="TT Rounds Condensed Bold"/>
              </a:rPr>
              <a:t>Note: </a:t>
            </a:r>
            <a:r>
              <a:rPr lang="en-US" sz="5199" b="1" spc="48" dirty="0">
                <a:solidFill>
                  <a:srgbClr val="000000"/>
                </a:solidFill>
                <a:latin typeface="TT Rounds Condensed Bold"/>
                <a:ea typeface="TT Rounds Condensed Bold"/>
                <a:cs typeface="TT Rounds Condensed Bold"/>
                <a:sym typeface="TT Rounds Condensed Bold"/>
              </a:rPr>
              <a:t>Stay in wudu</a:t>
            </a:r>
          </a:p>
          <a:p>
            <a:pPr algn="l">
              <a:lnSpc>
                <a:spcPts val="6239"/>
              </a:lnSpc>
            </a:pPr>
            <a:r>
              <a:rPr lang="en-US" sz="5199" b="1" spc="48" dirty="0">
                <a:solidFill>
                  <a:srgbClr val="FF0000"/>
                </a:solidFill>
                <a:latin typeface="TT Rounds Condensed Bold"/>
                <a:ea typeface="TT Rounds Condensed Bold"/>
                <a:cs typeface="TT Rounds Condensed Bold"/>
                <a:sym typeface="TT Rounds Condensed Bold"/>
              </a:rPr>
              <a:t>MEN</a:t>
            </a:r>
            <a:r>
              <a:rPr lang="en-US" sz="5199" b="1" spc="48" dirty="0">
                <a:solidFill>
                  <a:srgbClr val="000000"/>
                </a:solidFill>
                <a:latin typeface="TT Rounds Condensed Bold"/>
                <a:ea typeface="TT Rounds Condensed Bold"/>
                <a:cs typeface="TT Rounds Condensed Bold"/>
                <a:sym typeface="TT Rounds Condensed Bold"/>
              </a:rPr>
              <a:t> – walk quickly 3 times; normal walking 4 times</a:t>
            </a:r>
          </a:p>
          <a:p>
            <a:pPr algn="l">
              <a:lnSpc>
                <a:spcPts val="6239"/>
              </a:lnSpc>
            </a:pPr>
            <a:r>
              <a:rPr lang="en-US" sz="5199" b="1" spc="48" dirty="0">
                <a:solidFill>
                  <a:srgbClr val="000000"/>
                </a:solidFill>
                <a:latin typeface="TT Rounds Condensed Bold"/>
                <a:ea typeface="TT Rounds Condensed Bold"/>
                <a:cs typeface="TT Rounds Condensed Bold"/>
                <a:sym typeface="TT Rounds Condensed Bold"/>
              </a:rPr>
              <a:t>if you leave your ‘</a:t>
            </a:r>
            <a:r>
              <a:rPr lang="en-US" sz="5199" b="1" spc="48" dirty="0" err="1">
                <a:solidFill>
                  <a:srgbClr val="000000"/>
                </a:solidFill>
                <a:latin typeface="TT Rounds Condensed Bold"/>
                <a:ea typeface="TT Rounds Condensed Bold"/>
                <a:cs typeface="TT Rounds Condensed Bold"/>
                <a:sym typeface="TT Rounds Condensed Bold"/>
              </a:rPr>
              <a:t>Twaaf</a:t>
            </a:r>
            <a:r>
              <a:rPr lang="en-US" sz="5199" b="1" spc="48" dirty="0">
                <a:solidFill>
                  <a:srgbClr val="000000"/>
                </a:solidFill>
                <a:latin typeface="TT Rounds Condensed Bold"/>
                <a:ea typeface="TT Rounds Condensed Bold"/>
                <a:cs typeface="TT Rounds Condensed Bold"/>
                <a:sym typeface="TT Rounds Condensed Bold"/>
              </a:rPr>
              <a:t>’ resume from that point</a:t>
            </a:r>
          </a:p>
        </p:txBody>
      </p:sp>
      <p:sp>
        <p:nvSpPr>
          <p:cNvPr id="3" name="Freeform 3"/>
          <p:cNvSpPr/>
          <p:nvPr/>
        </p:nvSpPr>
        <p:spPr>
          <a:xfrm>
            <a:off x="6324601" y="2324100"/>
            <a:ext cx="5943600" cy="5105400"/>
          </a:xfrm>
          <a:custGeom>
            <a:avLst/>
            <a:gdLst/>
            <a:ahLst/>
            <a:cxnLst/>
            <a:rect l="l" t="t" r="r" b="b"/>
            <a:pathLst>
              <a:path w="6719574" h="6291201">
                <a:moveTo>
                  <a:pt x="0" y="0"/>
                </a:moveTo>
                <a:lnTo>
                  <a:pt x="6719574" y="0"/>
                </a:lnTo>
                <a:lnTo>
                  <a:pt x="6719574" y="6291201"/>
                </a:lnTo>
                <a:lnTo>
                  <a:pt x="0" y="629120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37828" y="0"/>
            <a:ext cx="1921820" cy="1981083"/>
          </a:xfrm>
          <a:custGeom>
            <a:avLst/>
            <a:gdLst/>
            <a:ahLst/>
            <a:cxnLst/>
            <a:rect l="l" t="t" r="r" b="b"/>
            <a:pathLst>
              <a:path w="1921820" h="1981083">
                <a:moveTo>
                  <a:pt x="0" y="0"/>
                </a:moveTo>
                <a:lnTo>
                  <a:pt x="1921820" y="0"/>
                </a:lnTo>
                <a:lnTo>
                  <a:pt x="1921820" y="1981083"/>
                </a:lnTo>
                <a:lnTo>
                  <a:pt x="0" y="1981083"/>
                </a:lnTo>
                <a:lnTo>
                  <a:pt x="0" y="0"/>
                </a:lnTo>
                <a:close/>
              </a:path>
            </a:pathLst>
          </a:custGeom>
          <a:blipFill>
            <a:blip r:embed="rId4"/>
            <a:stretch>
              <a:fillRect/>
            </a:stretch>
          </a:blipFill>
        </p:spPr>
      </p:sp>
      <p:sp>
        <p:nvSpPr>
          <p:cNvPr id="5" name="TextBox 5"/>
          <p:cNvSpPr txBox="1"/>
          <p:nvPr/>
        </p:nvSpPr>
        <p:spPr>
          <a:xfrm>
            <a:off x="1435210" y="990542"/>
            <a:ext cx="16852790" cy="1155056"/>
          </a:xfrm>
          <a:prstGeom prst="rect">
            <a:avLst/>
          </a:prstGeom>
        </p:spPr>
        <p:txBody>
          <a:bodyPr lIns="0" tIns="0" rIns="0" bIns="0" rtlCol="0" anchor="t">
            <a:spAutoFit/>
          </a:bodyPr>
          <a:lstStyle/>
          <a:p>
            <a:pPr algn="l">
              <a:lnSpc>
                <a:spcPts val="8640"/>
              </a:lnSpc>
            </a:pPr>
            <a:r>
              <a:rPr lang="en-US" sz="7200" b="1" spc="67">
                <a:solidFill>
                  <a:srgbClr val="000000"/>
                </a:solidFill>
                <a:latin typeface="TT Rounds Condensed Bold"/>
                <a:ea typeface="TT Rounds Condensed Bold"/>
                <a:cs typeface="TT Rounds Condensed Bold"/>
                <a:sym typeface="TT Rounds Condensed Bold"/>
              </a:rPr>
              <a:t>Perform Twaaf al Ifada on day of sacrifice </a:t>
            </a:r>
          </a:p>
        </p:txBody>
      </p:sp>
      <p:sp>
        <p:nvSpPr>
          <p:cNvPr id="6" name="Footer Placeholder 3">
            <a:extLst>
              <a:ext uri="{FF2B5EF4-FFF2-40B4-BE49-F238E27FC236}">
                <a16:creationId xmlns:a16="http://schemas.microsoft.com/office/drawing/2014/main" id="{FF17ABEE-EF77-485E-B799-A74D9D3A9C86}"/>
              </a:ext>
            </a:extLst>
          </p:cNvPr>
          <p:cNvSpPr txBox="1">
            <a:spLocks/>
          </p:cNvSpPr>
          <p:nvPr/>
        </p:nvSpPr>
        <p:spPr>
          <a:xfrm>
            <a:off x="0" y="9791700"/>
            <a:ext cx="3087756" cy="359229"/>
          </a:xfrm>
          <a:prstGeom prst="rect">
            <a:avLst/>
          </a:prstGeom>
        </p:spPr>
        <p:txBody>
          <a:bodyPr vert="horz" lIns="91440" tIns="45720" rIns="91440" bIns="45720" rtlCol="0" anchor="ctr"/>
          <a:lstStyle>
            <a:defPPr>
              <a:defRPr lang="en-US"/>
            </a:defPPr>
            <a:lvl1pPr marL="0" algn="ctr" defTabSz="457200" rtl="0" eaLnBrk="1" latinLnBrk="0" hangingPunct="1">
              <a:defRPr sz="1200" kern="1200" baseline="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100" dirty="0">
                <a:solidFill>
                  <a:schemeClr val="accent1"/>
                </a:solidFill>
              </a:rPr>
              <a:t>©2025 by Continuous Learning Development</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3048003">
            <a:off x="3828480" y="1244612"/>
            <a:ext cx="669772" cy="2079473"/>
            <a:chOff x="0" y="0"/>
            <a:chExt cx="1786058" cy="5545262"/>
          </a:xfrm>
        </p:grpSpPr>
        <p:sp>
          <p:nvSpPr>
            <p:cNvPr id="3" name="Freeform 3"/>
            <p:cNvSpPr/>
            <p:nvPr/>
          </p:nvSpPr>
          <p:spPr>
            <a:xfrm>
              <a:off x="16292" y="12700"/>
              <a:ext cx="1753463" cy="5519801"/>
            </a:xfrm>
            <a:custGeom>
              <a:avLst/>
              <a:gdLst/>
              <a:ahLst/>
              <a:cxnLst/>
              <a:rect l="l" t="t" r="r" b="b"/>
              <a:pathLst>
                <a:path w="1753463" h="5519801">
                  <a:moveTo>
                    <a:pt x="0" y="4826889"/>
                  </a:moveTo>
                  <a:lnTo>
                    <a:pt x="438406" y="4826889"/>
                  </a:lnTo>
                  <a:lnTo>
                    <a:pt x="438406" y="0"/>
                  </a:lnTo>
                  <a:lnTo>
                    <a:pt x="1315056" y="0"/>
                  </a:lnTo>
                  <a:lnTo>
                    <a:pt x="1315056" y="4826889"/>
                  </a:lnTo>
                  <a:lnTo>
                    <a:pt x="1753463" y="4826889"/>
                  </a:lnTo>
                  <a:lnTo>
                    <a:pt x="876813" y="5519801"/>
                  </a:lnTo>
                  <a:close/>
                </a:path>
              </a:pathLst>
            </a:custGeom>
            <a:solidFill>
              <a:srgbClr val="FF0000"/>
            </a:solidFill>
          </p:spPr>
        </p:sp>
        <p:sp>
          <p:nvSpPr>
            <p:cNvPr id="4" name="Freeform 4"/>
            <p:cNvSpPr/>
            <p:nvPr/>
          </p:nvSpPr>
          <p:spPr>
            <a:xfrm>
              <a:off x="146" y="0"/>
              <a:ext cx="1785700" cy="5545328"/>
            </a:xfrm>
            <a:custGeom>
              <a:avLst/>
              <a:gdLst/>
              <a:ahLst/>
              <a:cxnLst/>
              <a:rect l="l" t="t" r="r" b="b"/>
              <a:pathLst>
                <a:path w="1785700" h="5545328">
                  <a:moveTo>
                    <a:pt x="16146" y="4826889"/>
                  </a:moveTo>
                  <a:lnTo>
                    <a:pt x="454552" y="4826889"/>
                  </a:lnTo>
                  <a:lnTo>
                    <a:pt x="454552" y="4839589"/>
                  </a:lnTo>
                  <a:lnTo>
                    <a:pt x="438261" y="4839589"/>
                  </a:lnTo>
                  <a:lnTo>
                    <a:pt x="438261" y="12700"/>
                  </a:lnTo>
                  <a:cubicBezTo>
                    <a:pt x="438261" y="5715"/>
                    <a:pt x="445592" y="0"/>
                    <a:pt x="454552" y="0"/>
                  </a:cubicBezTo>
                  <a:lnTo>
                    <a:pt x="1331202" y="0"/>
                  </a:lnTo>
                  <a:cubicBezTo>
                    <a:pt x="1340163" y="0"/>
                    <a:pt x="1347494" y="5715"/>
                    <a:pt x="1347494" y="12700"/>
                  </a:cubicBezTo>
                  <a:lnTo>
                    <a:pt x="1347494" y="4839589"/>
                  </a:lnTo>
                  <a:lnTo>
                    <a:pt x="1331202" y="4839589"/>
                  </a:lnTo>
                  <a:lnTo>
                    <a:pt x="1331202" y="4826889"/>
                  </a:lnTo>
                  <a:lnTo>
                    <a:pt x="1769609" y="4826889"/>
                  </a:lnTo>
                  <a:cubicBezTo>
                    <a:pt x="1776125" y="4826889"/>
                    <a:pt x="1782153" y="4829937"/>
                    <a:pt x="1784597" y="4834636"/>
                  </a:cubicBezTo>
                  <a:cubicBezTo>
                    <a:pt x="1786792" y="4839335"/>
                    <a:pt x="1785738" y="4844796"/>
                    <a:pt x="1781176" y="4848479"/>
                  </a:cubicBezTo>
                  <a:lnTo>
                    <a:pt x="904526" y="5541518"/>
                  </a:lnTo>
                  <a:cubicBezTo>
                    <a:pt x="901430" y="5543931"/>
                    <a:pt x="897357" y="5545328"/>
                    <a:pt x="892959" y="5545328"/>
                  </a:cubicBezTo>
                  <a:cubicBezTo>
                    <a:pt x="888560" y="5545328"/>
                    <a:pt x="884487" y="5543931"/>
                    <a:pt x="881392" y="5541518"/>
                  </a:cubicBezTo>
                  <a:lnTo>
                    <a:pt x="4579" y="4848479"/>
                  </a:lnTo>
                  <a:cubicBezTo>
                    <a:pt x="17" y="4844796"/>
                    <a:pt x="-1162" y="4839335"/>
                    <a:pt x="1157" y="4834636"/>
                  </a:cubicBezTo>
                  <a:cubicBezTo>
                    <a:pt x="3764" y="4829937"/>
                    <a:pt x="9629" y="4826889"/>
                    <a:pt x="16146" y="4826889"/>
                  </a:cubicBezTo>
                  <a:moveTo>
                    <a:pt x="16146" y="4852289"/>
                  </a:moveTo>
                  <a:lnTo>
                    <a:pt x="16146" y="4839589"/>
                  </a:lnTo>
                  <a:lnTo>
                    <a:pt x="27713" y="4830699"/>
                  </a:lnTo>
                  <a:lnTo>
                    <a:pt x="904526" y="5523611"/>
                  </a:lnTo>
                  <a:lnTo>
                    <a:pt x="892959" y="5532501"/>
                  </a:lnTo>
                  <a:lnTo>
                    <a:pt x="881392" y="5523611"/>
                  </a:lnTo>
                  <a:lnTo>
                    <a:pt x="1758205" y="4830699"/>
                  </a:lnTo>
                  <a:lnTo>
                    <a:pt x="1769772" y="4839589"/>
                  </a:lnTo>
                  <a:lnTo>
                    <a:pt x="1769772" y="4852289"/>
                  </a:lnTo>
                  <a:lnTo>
                    <a:pt x="1331202" y="4852289"/>
                  </a:lnTo>
                  <a:cubicBezTo>
                    <a:pt x="1322242" y="4852289"/>
                    <a:pt x="1314911" y="4846574"/>
                    <a:pt x="1314911" y="4839589"/>
                  </a:cubicBezTo>
                  <a:lnTo>
                    <a:pt x="1314911" y="12700"/>
                  </a:lnTo>
                  <a:lnTo>
                    <a:pt x="1331202" y="12700"/>
                  </a:lnTo>
                  <a:lnTo>
                    <a:pt x="1331202" y="25400"/>
                  </a:lnTo>
                  <a:lnTo>
                    <a:pt x="454552" y="25400"/>
                  </a:lnTo>
                  <a:lnTo>
                    <a:pt x="454552" y="12700"/>
                  </a:lnTo>
                  <a:lnTo>
                    <a:pt x="470844" y="12700"/>
                  </a:lnTo>
                  <a:lnTo>
                    <a:pt x="470844" y="4839589"/>
                  </a:lnTo>
                  <a:cubicBezTo>
                    <a:pt x="470844" y="4846574"/>
                    <a:pt x="463512" y="4852289"/>
                    <a:pt x="454552" y="4852289"/>
                  </a:cubicBezTo>
                  <a:lnTo>
                    <a:pt x="16146" y="4852289"/>
                  </a:lnTo>
                  <a:close/>
                </a:path>
              </a:pathLst>
            </a:custGeom>
            <a:solidFill>
              <a:srgbClr val="FF0000"/>
            </a:solidFill>
          </p:spPr>
        </p:sp>
      </p:grpSp>
      <p:sp>
        <p:nvSpPr>
          <p:cNvPr id="5" name="Freeform 5"/>
          <p:cNvSpPr/>
          <p:nvPr/>
        </p:nvSpPr>
        <p:spPr>
          <a:xfrm>
            <a:off x="891537" y="1710712"/>
            <a:ext cx="3013472" cy="6568877"/>
          </a:xfrm>
          <a:custGeom>
            <a:avLst/>
            <a:gdLst/>
            <a:ahLst/>
            <a:cxnLst/>
            <a:rect l="l" t="t" r="r" b="b"/>
            <a:pathLst>
              <a:path w="3013472" h="6568877">
                <a:moveTo>
                  <a:pt x="0" y="0"/>
                </a:moveTo>
                <a:lnTo>
                  <a:pt x="3013472" y="0"/>
                </a:lnTo>
                <a:lnTo>
                  <a:pt x="3013472" y="6568877"/>
                </a:lnTo>
                <a:lnTo>
                  <a:pt x="0" y="6568877"/>
                </a:lnTo>
                <a:lnTo>
                  <a:pt x="0" y="0"/>
                </a:lnTo>
                <a:close/>
              </a:path>
            </a:pathLst>
          </a:custGeom>
          <a:blipFill>
            <a:blip r:embed="rId2"/>
            <a:stretch>
              <a:fillRect/>
            </a:stretch>
          </a:blipFill>
        </p:spPr>
      </p:sp>
      <p:sp>
        <p:nvSpPr>
          <p:cNvPr id="6" name="Freeform 6"/>
          <p:cNvSpPr/>
          <p:nvPr/>
        </p:nvSpPr>
        <p:spPr>
          <a:xfrm>
            <a:off x="5365967" y="4164789"/>
            <a:ext cx="5387627" cy="4114800"/>
          </a:xfrm>
          <a:custGeom>
            <a:avLst/>
            <a:gdLst/>
            <a:ahLst/>
            <a:cxnLst/>
            <a:rect l="l" t="t" r="r" b="b"/>
            <a:pathLst>
              <a:path w="5387627" h="4114800">
                <a:moveTo>
                  <a:pt x="0" y="0"/>
                </a:moveTo>
                <a:lnTo>
                  <a:pt x="5387627" y="0"/>
                </a:lnTo>
                <a:lnTo>
                  <a:pt x="538762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7" name="Freeform 7"/>
          <p:cNvSpPr/>
          <p:nvPr/>
        </p:nvSpPr>
        <p:spPr>
          <a:xfrm>
            <a:off x="12488227" y="4240203"/>
            <a:ext cx="4557634" cy="4638813"/>
          </a:xfrm>
          <a:custGeom>
            <a:avLst/>
            <a:gdLst/>
            <a:ahLst/>
            <a:cxnLst/>
            <a:rect l="l" t="t" r="r" b="b"/>
            <a:pathLst>
              <a:path w="4557634" h="4638813">
                <a:moveTo>
                  <a:pt x="0" y="0"/>
                </a:moveTo>
                <a:lnTo>
                  <a:pt x="4557634" y="0"/>
                </a:lnTo>
                <a:lnTo>
                  <a:pt x="4557634" y="4638813"/>
                </a:lnTo>
                <a:lnTo>
                  <a:pt x="0" y="4638813"/>
                </a:lnTo>
                <a:lnTo>
                  <a:pt x="0" y="0"/>
                </a:lnTo>
                <a:close/>
              </a:path>
            </a:pathLst>
          </a:custGeom>
          <a:blipFill>
            <a:blip r:embed="rId5"/>
            <a:stretch>
              <a:fillRect/>
            </a:stretch>
          </a:blipFill>
        </p:spPr>
      </p:sp>
      <p:sp>
        <p:nvSpPr>
          <p:cNvPr id="8" name="Freeform 8"/>
          <p:cNvSpPr/>
          <p:nvPr/>
        </p:nvSpPr>
        <p:spPr>
          <a:xfrm>
            <a:off x="16563260" y="0"/>
            <a:ext cx="1724740" cy="1777926"/>
          </a:xfrm>
          <a:custGeom>
            <a:avLst/>
            <a:gdLst/>
            <a:ahLst/>
            <a:cxnLst/>
            <a:rect l="l" t="t" r="r" b="b"/>
            <a:pathLst>
              <a:path w="1724740" h="1777926">
                <a:moveTo>
                  <a:pt x="0" y="0"/>
                </a:moveTo>
                <a:lnTo>
                  <a:pt x="1724740" y="0"/>
                </a:lnTo>
                <a:lnTo>
                  <a:pt x="1724740" y="1777926"/>
                </a:lnTo>
                <a:lnTo>
                  <a:pt x="0" y="1777926"/>
                </a:lnTo>
                <a:lnTo>
                  <a:pt x="0" y="0"/>
                </a:lnTo>
                <a:close/>
              </a:path>
            </a:pathLst>
          </a:custGeom>
          <a:blipFill>
            <a:blip r:embed="rId6"/>
            <a:stretch>
              <a:fillRect/>
            </a:stretch>
          </a:blipFill>
        </p:spPr>
      </p:sp>
      <p:sp>
        <p:nvSpPr>
          <p:cNvPr id="9" name="TextBox 9"/>
          <p:cNvSpPr txBox="1"/>
          <p:nvPr/>
        </p:nvSpPr>
        <p:spPr>
          <a:xfrm>
            <a:off x="8059780" y="2152293"/>
            <a:ext cx="9826535" cy="2087910"/>
          </a:xfrm>
          <a:prstGeom prst="rect">
            <a:avLst/>
          </a:prstGeom>
        </p:spPr>
        <p:txBody>
          <a:bodyPr lIns="0" tIns="0" rIns="0" bIns="0" rtlCol="0" anchor="t">
            <a:spAutoFit/>
          </a:bodyPr>
          <a:lstStyle/>
          <a:p>
            <a:pPr algn="l">
              <a:lnSpc>
                <a:spcPts val="7920"/>
              </a:lnSpc>
            </a:pPr>
            <a:r>
              <a:rPr lang="en-US" sz="6600" b="1" spc="61">
                <a:solidFill>
                  <a:srgbClr val="FF0000"/>
                </a:solidFill>
                <a:latin typeface="TT Rounds Condensed Bold"/>
                <a:ea typeface="TT Rounds Condensed Bold"/>
                <a:cs typeface="TT Rounds Condensed Bold"/>
                <a:sym typeface="TT Rounds Condensed Bold"/>
              </a:rPr>
              <a:t>Note: </a:t>
            </a:r>
            <a:r>
              <a:rPr lang="en-US" sz="6600" b="1" spc="61">
                <a:solidFill>
                  <a:srgbClr val="000000"/>
                </a:solidFill>
                <a:latin typeface="TT Rounds Condensed Bold"/>
                <a:ea typeface="TT Rounds Condensed Bold"/>
                <a:cs typeface="TT Rounds Condensed Bold"/>
                <a:sym typeface="TT Rounds Condensed Bold"/>
              </a:rPr>
              <a:t>Kaifaroon 1ˢᵗ rakkah</a:t>
            </a:r>
          </a:p>
          <a:p>
            <a:pPr algn="l">
              <a:lnSpc>
                <a:spcPts val="7920"/>
              </a:lnSpc>
            </a:pPr>
            <a:r>
              <a:rPr lang="en-US" sz="6600" b="1" spc="61">
                <a:solidFill>
                  <a:srgbClr val="000000"/>
                </a:solidFill>
                <a:latin typeface="TT Rounds Condensed Bold"/>
                <a:ea typeface="TT Rounds Condensed Bold"/>
                <a:cs typeface="TT Rounds Condensed Bold"/>
                <a:sym typeface="TT Rounds Condensed Bold"/>
              </a:rPr>
              <a:t>	    Iklaas 2ⁿᵈ rakkah </a:t>
            </a:r>
          </a:p>
        </p:txBody>
      </p:sp>
      <p:sp>
        <p:nvSpPr>
          <p:cNvPr id="10" name="TextBox 10"/>
          <p:cNvSpPr txBox="1"/>
          <p:nvPr/>
        </p:nvSpPr>
        <p:spPr>
          <a:xfrm>
            <a:off x="2001884" y="187791"/>
            <a:ext cx="12977946" cy="1072247"/>
          </a:xfrm>
          <a:prstGeom prst="rect">
            <a:avLst/>
          </a:prstGeom>
        </p:spPr>
        <p:txBody>
          <a:bodyPr lIns="0" tIns="0" rIns="0" bIns="0" rtlCol="0" anchor="t">
            <a:spAutoFit/>
          </a:bodyPr>
          <a:lstStyle/>
          <a:p>
            <a:pPr algn="l">
              <a:lnSpc>
                <a:spcPts val="7920"/>
              </a:lnSpc>
            </a:pPr>
            <a:r>
              <a:rPr lang="en-US" sz="6600" b="1" spc="61">
                <a:solidFill>
                  <a:srgbClr val="000000"/>
                </a:solidFill>
                <a:latin typeface="TT Rounds Condensed Bold"/>
                <a:ea typeface="TT Rounds Condensed Bold"/>
                <a:cs typeface="TT Rounds Condensed Bold"/>
                <a:sym typeface="TT Rounds Condensed Bold"/>
              </a:rPr>
              <a:t>Offer 2 Sunnah at ‘Maqame Ibrahim’</a:t>
            </a:r>
          </a:p>
        </p:txBody>
      </p:sp>
      <p:sp>
        <p:nvSpPr>
          <p:cNvPr id="11" name="TextBox 11"/>
          <p:cNvSpPr txBox="1"/>
          <p:nvPr/>
        </p:nvSpPr>
        <p:spPr>
          <a:xfrm>
            <a:off x="10753594" y="8957309"/>
            <a:ext cx="7132721" cy="973043"/>
          </a:xfrm>
          <a:prstGeom prst="rect">
            <a:avLst/>
          </a:prstGeom>
        </p:spPr>
        <p:txBody>
          <a:bodyPr lIns="0" tIns="0" rIns="0" bIns="0" rtlCol="0" anchor="t">
            <a:spAutoFit/>
          </a:bodyPr>
          <a:lstStyle/>
          <a:p>
            <a:pPr algn="l">
              <a:lnSpc>
                <a:spcPts val="7180"/>
              </a:lnSpc>
            </a:pPr>
            <a:r>
              <a:rPr lang="en-US" sz="5983" b="1" spc="55">
                <a:solidFill>
                  <a:srgbClr val="000000"/>
                </a:solidFill>
                <a:latin typeface="TT Rounds Condensed Bold"/>
                <a:ea typeface="TT Rounds Condensed Bold"/>
                <a:cs typeface="TT Rounds Condensed Bold"/>
                <a:sym typeface="TT Rounds Condensed Bold"/>
              </a:rPr>
              <a:t>Drink Zam Zam water</a:t>
            </a:r>
          </a:p>
        </p:txBody>
      </p:sp>
      <p:sp>
        <p:nvSpPr>
          <p:cNvPr id="12" name="Footer Placeholder 3">
            <a:extLst>
              <a:ext uri="{FF2B5EF4-FFF2-40B4-BE49-F238E27FC236}">
                <a16:creationId xmlns:a16="http://schemas.microsoft.com/office/drawing/2014/main" id="{E76565CD-71D3-4A1E-9A65-CF3DA4369643}"/>
              </a:ext>
            </a:extLst>
          </p:cNvPr>
          <p:cNvSpPr txBox="1">
            <a:spLocks/>
          </p:cNvSpPr>
          <p:nvPr/>
        </p:nvSpPr>
        <p:spPr>
          <a:xfrm>
            <a:off x="0" y="9791700"/>
            <a:ext cx="3087756" cy="359229"/>
          </a:xfrm>
          <a:prstGeom prst="rect">
            <a:avLst/>
          </a:prstGeom>
        </p:spPr>
        <p:txBody>
          <a:bodyPr vert="horz" lIns="91440" tIns="45720" rIns="91440" bIns="45720" rtlCol="0" anchor="ctr"/>
          <a:lstStyle>
            <a:defPPr>
              <a:defRPr lang="en-US"/>
            </a:defPPr>
            <a:lvl1pPr marL="0" algn="ctr" defTabSz="457200" rtl="0" eaLnBrk="1" latinLnBrk="0" hangingPunct="1">
              <a:defRPr sz="1200" kern="1200" baseline="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100" dirty="0">
                <a:solidFill>
                  <a:schemeClr val="accent1"/>
                </a:solidFill>
              </a:rPr>
              <a:t>©2025 by Continuous Learning Development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93568" y="5888710"/>
            <a:ext cx="16675369" cy="3689425"/>
          </a:xfrm>
          <a:custGeom>
            <a:avLst/>
            <a:gdLst/>
            <a:ahLst/>
            <a:cxnLst/>
            <a:rect l="l" t="t" r="r" b="b"/>
            <a:pathLst>
              <a:path w="16675369" h="3689425">
                <a:moveTo>
                  <a:pt x="0" y="0"/>
                </a:moveTo>
                <a:lnTo>
                  <a:pt x="16675368" y="0"/>
                </a:lnTo>
                <a:lnTo>
                  <a:pt x="16675368" y="3689425"/>
                </a:lnTo>
                <a:lnTo>
                  <a:pt x="0" y="3689425"/>
                </a:lnTo>
                <a:lnTo>
                  <a:pt x="0" y="0"/>
                </a:lnTo>
                <a:close/>
              </a:path>
            </a:pathLst>
          </a:custGeom>
          <a:blipFill>
            <a:blip r:embed="rId2"/>
            <a:stretch>
              <a:fillRect/>
            </a:stretch>
          </a:blipFill>
        </p:spPr>
      </p:sp>
      <p:sp>
        <p:nvSpPr>
          <p:cNvPr id="3" name="Freeform 3"/>
          <p:cNvSpPr/>
          <p:nvPr/>
        </p:nvSpPr>
        <p:spPr>
          <a:xfrm>
            <a:off x="16583371" y="0"/>
            <a:ext cx="1704629" cy="1757194"/>
          </a:xfrm>
          <a:custGeom>
            <a:avLst/>
            <a:gdLst/>
            <a:ahLst/>
            <a:cxnLst/>
            <a:rect l="l" t="t" r="r" b="b"/>
            <a:pathLst>
              <a:path w="1704629" h="1757194">
                <a:moveTo>
                  <a:pt x="0" y="0"/>
                </a:moveTo>
                <a:lnTo>
                  <a:pt x="1704629" y="0"/>
                </a:lnTo>
                <a:lnTo>
                  <a:pt x="1704629" y="1757194"/>
                </a:lnTo>
                <a:lnTo>
                  <a:pt x="0" y="1757194"/>
                </a:lnTo>
                <a:lnTo>
                  <a:pt x="0" y="0"/>
                </a:lnTo>
                <a:close/>
              </a:path>
            </a:pathLst>
          </a:custGeom>
          <a:blipFill>
            <a:blip r:embed="rId3"/>
            <a:stretch>
              <a:fillRect/>
            </a:stretch>
          </a:blipFill>
        </p:spPr>
      </p:sp>
      <p:sp>
        <p:nvSpPr>
          <p:cNvPr id="4" name="TextBox 4"/>
          <p:cNvSpPr txBox="1"/>
          <p:nvPr/>
        </p:nvSpPr>
        <p:spPr>
          <a:xfrm>
            <a:off x="793567" y="1344062"/>
            <a:ext cx="7867107" cy="2087910"/>
          </a:xfrm>
          <a:prstGeom prst="rect">
            <a:avLst/>
          </a:prstGeom>
        </p:spPr>
        <p:txBody>
          <a:bodyPr lIns="0" tIns="0" rIns="0" bIns="0" rtlCol="0" anchor="t">
            <a:spAutoFit/>
          </a:bodyPr>
          <a:lstStyle/>
          <a:p>
            <a:pPr algn="l">
              <a:lnSpc>
                <a:spcPts val="7920"/>
              </a:lnSpc>
            </a:pPr>
            <a:r>
              <a:rPr lang="en-US" sz="6600" b="1" spc="61">
                <a:solidFill>
                  <a:srgbClr val="000000"/>
                </a:solidFill>
                <a:latin typeface="TT Rounds Condensed Bold"/>
                <a:ea typeface="TT Rounds Condensed Bold"/>
                <a:cs typeface="TT Rounds Condensed Bold"/>
                <a:sym typeface="TT Rounds Condensed Bold"/>
              </a:rPr>
              <a:t>When approaching the ‘Sai’ recite</a:t>
            </a:r>
          </a:p>
        </p:txBody>
      </p:sp>
      <p:sp>
        <p:nvSpPr>
          <p:cNvPr id="5" name="TextBox 5"/>
          <p:cNvSpPr txBox="1"/>
          <p:nvPr/>
        </p:nvSpPr>
        <p:spPr>
          <a:xfrm>
            <a:off x="8475746" y="1353586"/>
            <a:ext cx="8993190" cy="2457450"/>
          </a:xfrm>
          <a:prstGeom prst="rect">
            <a:avLst/>
          </a:prstGeom>
        </p:spPr>
        <p:txBody>
          <a:bodyPr lIns="0" tIns="0" rIns="0" bIns="0" rtlCol="0" anchor="t">
            <a:spAutoFit/>
          </a:bodyPr>
          <a:lstStyle/>
          <a:p>
            <a:pPr algn="l">
              <a:lnSpc>
                <a:spcPts val="9720"/>
              </a:lnSpc>
            </a:pPr>
            <a:r>
              <a:rPr lang="ar-EG" sz="8100" b="1">
                <a:solidFill>
                  <a:srgbClr val="000000"/>
                </a:solidFill>
                <a:latin typeface="XB Niloofar Bold"/>
                <a:ea typeface="XB Niloofar Bold"/>
                <a:cs typeface="XB Niloofar Bold"/>
                <a:sym typeface="XB Niloofar Bold"/>
                <a:rtl/>
              </a:rPr>
              <a:t>إِنَّ اَلصَّفَا وَاَلْمَرْوَةَ مِنْ شَعَائِرِ اَللَّهِ</a:t>
            </a:r>
            <a:r>
              <a:rPr lang="en-US" sz="8100" b="1">
                <a:solidFill>
                  <a:srgbClr val="000000"/>
                </a:solidFill>
                <a:latin typeface="XB Niloofar Bold"/>
                <a:ea typeface="XB Niloofar Bold"/>
                <a:cs typeface="XB Niloofar Bold"/>
                <a:sym typeface="XB Niloofar Bold"/>
              </a:rPr>
              <a:t> </a:t>
            </a:r>
          </a:p>
        </p:txBody>
      </p:sp>
      <p:sp>
        <p:nvSpPr>
          <p:cNvPr id="6" name="Footer Placeholder 3">
            <a:extLst>
              <a:ext uri="{FF2B5EF4-FFF2-40B4-BE49-F238E27FC236}">
                <a16:creationId xmlns:a16="http://schemas.microsoft.com/office/drawing/2014/main" id="{355B72C3-7C4E-48D6-AE36-4AC1939EE3EC}"/>
              </a:ext>
            </a:extLst>
          </p:cNvPr>
          <p:cNvSpPr txBox="1">
            <a:spLocks/>
          </p:cNvSpPr>
          <p:nvPr/>
        </p:nvSpPr>
        <p:spPr>
          <a:xfrm>
            <a:off x="0" y="9791700"/>
            <a:ext cx="3087756" cy="359229"/>
          </a:xfrm>
          <a:prstGeom prst="rect">
            <a:avLst/>
          </a:prstGeom>
        </p:spPr>
        <p:txBody>
          <a:bodyPr vert="horz" lIns="91440" tIns="45720" rIns="91440" bIns="45720" rtlCol="0" anchor="ctr"/>
          <a:lstStyle>
            <a:defPPr>
              <a:defRPr lang="en-US"/>
            </a:defPPr>
            <a:lvl1pPr marL="0" algn="ctr" defTabSz="457200" rtl="0" eaLnBrk="1" latinLnBrk="0" hangingPunct="1">
              <a:defRPr sz="1200" kern="1200" baseline="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100" dirty="0">
                <a:solidFill>
                  <a:schemeClr val="accent1"/>
                </a:solidFill>
              </a:rPr>
              <a:t>©2025 by Continuous Learning Development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7385186" y="3250510"/>
            <a:ext cx="4213366" cy="4173606"/>
            <a:chOff x="0" y="0"/>
            <a:chExt cx="5617822" cy="5564808"/>
          </a:xfrm>
        </p:grpSpPr>
        <p:sp>
          <p:nvSpPr>
            <p:cNvPr id="3" name="Freeform 3"/>
            <p:cNvSpPr/>
            <p:nvPr/>
          </p:nvSpPr>
          <p:spPr>
            <a:xfrm>
              <a:off x="705104" y="705104"/>
              <a:ext cx="4207510" cy="4154551"/>
            </a:xfrm>
            <a:custGeom>
              <a:avLst/>
              <a:gdLst/>
              <a:ahLst/>
              <a:cxnLst/>
              <a:rect l="l" t="t" r="r" b="b"/>
              <a:pathLst>
                <a:path w="4207510" h="4154551">
                  <a:moveTo>
                    <a:pt x="0" y="0"/>
                  </a:moveTo>
                  <a:lnTo>
                    <a:pt x="4207510" y="0"/>
                  </a:lnTo>
                  <a:lnTo>
                    <a:pt x="4207510" y="4154551"/>
                  </a:lnTo>
                  <a:lnTo>
                    <a:pt x="0" y="4154551"/>
                  </a:lnTo>
                  <a:close/>
                </a:path>
              </a:pathLst>
            </a:custGeom>
            <a:solidFill>
              <a:srgbClr val="000000"/>
            </a:solidFill>
          </p:spPr>
        </p:sp>
        <p:sp>
          <p:nvSpPr>
            <p:cNvPr id="4" name="Freeform 4"/>
            <p:cNvSpPr/>
            <p:nvPr/>
          </p:nvSpPr>
          <p:spPr>
            <a:xfrm>
              <a:off x="12700" y="12700"/>
              <a:ext cx="5592445" cy="692404"/>
            </a:xfrm>
            <a:custGeom>
              <a:avLst/>
              <a:gdLst/>
              <a:ahLst/>
              <a:cxnLst/>
              <a:rect l="l" t="t" r="r" b="b"/>
              <a:pathLst>
                <a:path w="5592445" h="692404">
                  <a:moveTo>
                    <a:pt x="0" y="0"/>
                  </a:moveTo>
                  <a:lnTo>
                    <a:pt x="5592445" y="0"/>
                  </a:lnTo>
                  <a:lnTo>
                    <a:pt x="4899914" y="692404"/>
                  </a:lnTo>
                  <a:lnTo>
                    <a:pt x="692404" y="692404"/>
                  </a:lnTo>
                  <a:close/>
                </a:path>
              </a:pathLst>
            </a:custGeom>
            <a:solidFill>
              <a:srgbClr val="333333"/>
            </a:solidFill>
          </p:spPr>
        </p:sp>
        <p:sp>
          <p:nvSpPr>
            <p:cNvPr id="5" name="Freeform 5"/>
            <p:cNvSpPr/>
            <p:nvPr/>
          </p:nvSpPr>
          <p:spPr>
            <a:xfrm>
              <a:off x="12700" y="4859655"/>
              <a:ext cx="5592318" cy="692404"/>
            </a:xfrm>
            <a:custGeom>
              <a:avLst/>
              <a:gdLst/>
              <a:ahLst/>
              <a:cxnLst/>
              <a:rect l="l" t="t" r="r" b="b"/>
              <a:pathLst>
                <a:path w="5592318" h="692404">
                  <a:moveTo>
                    <a:pt x="0" y="692404"/>
                  </a:moveTo>
                  <a:lnTo>
                    <a:pt x="692404" y="0"/>
                  </a:lnTo>
                  <a:lnTo>
                    <a:pt x="4899914" y="0"/>
                  </a:lnTo>
                  <a:lnTo>
                    <a:pt x="5592318" y="692404"/>
                  </a:lnTo>
                  <a:close/>
                </a:path>
              </a:pathLst>
            </a:custGeom>
            <a:solidFill>
              <a:srgbClr val="000000"/>
            </a:solidFill>
          </p:spPr>
        </p:sp>
        <p:sp>
          <p:nvSpPr>
            <p:cNvPr id="6" name="Freeform 6"/>
            <p:cNvSpPr/>
            <p:nvPr/>
          </p:nvSpPr>
          <p:spPr>
            <a:xfrm>
              <a:off x="12700" y="12700"/>
              <a:ext cx="692404" cy="5539359"/>
            </a:xfrm>
            <a:custGeom>
              <a:avLst/>
              <a:gdLst/>
              <a:ahLst/>
              <a:cxnLst/>
              <a:rect l="l" t="t" r="r" b="b"/>
              <a:pathLst>
                <a:path w="692404" h="5539359">
                  <a:moveTo>
                    <a:pt x="0" y="0"/>
                  </a:moveTo>
                  <a:lnTo>
                    <a:pt x="692404" y="692404"/>
                  </a:lnTo>
                  <a:lnTo>
                    <a:pt x="692404" y="4846955"/>
                  </a:lnTo>
                  <a:lnTo>
                    <a:pt x="0" y="5539359"/>
                  </a:lnTo>
                  <a:close/>
                </a:path>
              </a:pathLst>
            </a:custGeom>
            <a:solidFill>
              <a:srgbClr val="666666"/>
            </a:solidFill>
          </p:spPr>
        </p:sp>
        <p:sp>
          <p:nvSpPr>
            <p:cNvPr id="7" name="Freeform 7"/>
            <p:cNvSpPr/>
            <p:nvPr/>
          </p:nvSpPr>
          <p:spPr>
            <a:xfrm>
              <a:off x="4912741" y="12700"/>
              <a:ext cx="692404" cy="5539359"/>
            </a:xfrm>
            <a:custGeom>
              <a:avLst/>
              <a:gdLst/>
              <a:ahLst/>
              <a:cxnLst/>
              <a:rect l="l" t="t" r="r" b="b"/>
              <a:pathLst>
                <a:path w="692404" h="5539359">
                  <a:moveTo>
                    <a:pt x="692404" y="0"/>
                  </a:moveTo>
                  <a:lnTo>
                    <a:pt x="692404" y="5539359"/>
                  </a:lnTo>
                  <a:lnTo>
                    <a:pt x="0" y="4846955"/>
                  </a:lnTo>
                  <a:lnTo>
                    <a:pt x="0" y="692404"/>
                  </a:lnTo>
                  <a:close/>
                </a:path>
              </a:pathLst>
            </a:custGeom>
            <a:solidFill>
              <a:srgbClr val="000000"/>
            </a:solidFill>
          </p:spPr>
        </p:sp>
        <p:sp>
          <p:nvSpPr>
            <p:cNvPr id="8" name="Freeform 8"/>
            <p:cNvSpPr/>
            <p:nvPr/>
          </p:nvSpPr>
          <p:spPr>
            <a:xfrm>
              <a:off x="12700" y="12700"/>
              <a:ext cx="5592445" cy="5539359"/>
            </a:xfrm>
            <a:custGeom>
              <a:avLst/>
              <a:gdLst/>
              <a:ahLst/>
              <a:cxnLst/>
              <a:rect l="l" t="t" r="r" b="b"/>
              <a:pathLst>
                <a:path w="5592445" h="5539359">
                  <a:moveTo>
                    <a:pt x="0" y="0"/>
                  </a:moveTo>
                  <a:lnTo>
                    <a:pt x="5592445" y="0"/>
                  </a:lnTo>
                  <a:lnTo>
                    <a:pt x="5592445" y="5539359"/>
                  </a:lnTo>
                  <a:lnTo>
                    <a:pt x="0" y="5539359"/>
                  </a:lnTo>
                  <a:close/>
                  <a:moveTo>
                    <a:pt x="692404" y="692404"/>
                  </a:moveTo>
                  <a:lnTo>
                    <a:pt x="4899914" y="692404"/>
                  </a:lnTo>
                  <a:lnTo>
                    <a:pt x="4899914" y="4846955"/>
                  </a:lnTo>
                  <a:lnTo>
                    <a:pt x="692404" y="4846955"/>
                  </a:lnTo>
                  <a:close/>
                  <a:moveTo>
                    <a:pt x="0" y="0"/>
                  </a:moveTo>
                  <a:lnTo>
                    <a:pt x="692404" y="692404"/>
                  </a:lnTo>
                  <a:moveTo>
                    <a:pt x="0" y="5539359"/>
                  </a:moveTo>
                  <a:lnTo>
                    <a:pt x="692404" y="4846955"/>
                  </a:lnTo>
                  <a:moveTo>
                    <a:pt x="5592445" y="0"/>
                  </a:moveTo>
                  <a:lnTo>
                    <a:pt x="4899914" y="692404"/>
                  </a:lnTo>
                  <a:moveTo>
                    <a:pt x="5592318" y="5539359"/>
                  </a:moveTo>
                  <a:lnTo>
                    <a:pt x="4899914" y="4846955"/>
                  </a:lnTo>
                </a:path>
              </a:pathLst>
            </a:custGeom>
            <a:solidFill>
              <a:srgbClr val="000000">
                <a:alpha val="0"/>
              </a:srgbClr>
            </a:solidFill>
          </p:spPr>
        </p:sp>
        <p:sp>
          <p:nvSpPr>
            <p:cNvPr id="9" name="Freeform 9"/>
            <p:cNvSpPr/>
            <p:nvPr/>
          </p:nvSpPr>
          <p:spPr>
            <a:xfrm>
              <a:off x="692404" y="692404"/>
              <a:ext cx="4232910" cy="4179951"/>
            </a:xfrm>
            <a:custGeom>
              <a:avLst/>
              <a:gdLst/>
              <a:ahLst/>
              <a:cxnLst/>
              <a:rect l="l" t="t" r="r" b="b"/>
              <a:pathLst>
                <a:path w="4232910" h="4179951">
                  <a:moveTo>
                    <a:pt x="12700" y="0"/>
                  </a:moveTo>
                  <a:lnTo>
                    <a:pt x="4220210" y="0"/>
                  </a:lnTo>
                  <a:cubicBezTo>
                    <a:pt x="4227195" y="0"/>
                    <a:pt x="4232910" y="5715"/>
                    <a:pt x="4232910" y="12700"/>
                  </a:cubicBezTo>
                  <a:lnTo>
                    <a:pt x="4232910" y="4167251"/>
                  </a:lnTo>
                  <a:cubicBezTo>
                    <a:pt x="4232910" y="4174236"/>
                    <a:pt x="4227195" y="4179951"/>
                    <a:pt x="4220210" y="4179951"/>
                  </a:cubicBezTo>
                  <a:lnTo>
                    <a:pt x="12700" y="4179951"/>
                  </a:lnTo>
                  <a:cubicBezTo>
                    <a:pt x="5715" y="4179951"/>
                    <a:pt x="0" y="4174236"/>
                    <a:pt x="0" y="4167251"/>
                  </a:cubicBezTo>
                  <a:lnTo>
                    <a:pt x="0" y="12700"/>
                  </a:lnTo>
                  <a:cubicBezTo>
                    <a:pt x="0" y="5715"/>
                    <a:pt x="5715" y="0"/>
                    <a:pt x="12700" y="0"/>
                  </a:cubicBezTo>
                  <a:moveTo>
                    <a:pt x="12700" y="25400"/>
                  </a:moveTo>
                  <a:lnTo>
                    <a:pt x="12700" y="12700"/>
                  </a:lnTo>
                  <a:lnTo>
                    <a:pt x="25400" y="12700"/>
                  </a:lnTo>
                  <a:lnTo>
                    <a:pt x="25400" y="4167251"/>
                  </a:lnTo>
                  <a:lnTo>
                    <a:pt x="12700" y="4167251"/>
                  </a:lnTo>
                  <a:lnTo>
                    <a:pt x="12700" y="4154551"/>
                  </a:lnTo>
                  <a:lnTo>
                    <a:pt x="4220210" y="4154551"/>
                  </a:lnTo>
                  <a:lnTo>
                    <a:pt x="4220210" y="4167251"/>
                  </a:lnTo>
                  <a:lnTo>
                    <a:pt x="4207510" y="4167251"/>
                  </a:lnTo>
                  <a:lnTo>
                    <a:pt x="4207510" y="12700"/>
                  </a:lnTo>
                  <a:lnTo>
                    <a:pt x="4220210" y="12700"/>
                  </a:lnTo>
                  <a:lnTo>
                    <a:pt x="4220210" y="25400"/>
                  </a:lnTo>
                  <a:lnTo>
                    <a:pt x="12700" y="25400"/>
                  </a:lnTo>
                  <a:close/>
                </a:path>
              </a:pathLst>
            </a:custGeom>
            <a:solidFill>
              <a:srgbClr val="000000"/>
            </a:solidFill>
          </p:spPr>
        </p:sp>
        <p:sp>
          <p:nvSpPr>
            <p:cNvPr id="10" name="Freeform 10"/>
            <p:cNvSpPr/>
            <p:nvPr/>
          </p:nvSpPr>
          <p:spPr>
            <a:xfrm>
              <a:off x="14" y="0"/>
              <a:ext cx="5617756" cy="717804"/>
            </a:xfrm>
            <a:custGeom>
              <a:avLst/>
              <a:gdLst/>
              <a:ahLst/>
              <a:cxnLst/>
              <a:rect l="l" t="t" r="r" b="b"/>
              <a:pathLst>
                <a:path w="5617756" h="717804">
                  <a:moveTo>
                    <a:pt x="12686" y="0"/>
                  </a:moveTo>
                  <a:lnTo>
                    <a:pt x="5605131" y="0"/>
                  </a:lnTo>
                  <a:cubicBezTo>
                    <a:pt x="5610211" y="0"/>
                    <a:pt x="5614910" y="3048"/>
                    <a:pt x="5616815" y="7874"/>
                  </a:cubicBezTo>
                  <a:cubicBezTo>
                    <a:pt x="5618720" y="12700"/>
                    <a:pt x="5617704" y="18034"/>
                    <a:pt x="5614021" y="21717"/>
                  </a:cubicBezTo>
                  <a:lnTo>
                    <a:pt x="4921617" y="714121"/>
                  </a:lnTo>
                  <a:cubicBezTo>
                    <a:pt x="4919204" y="716534"/>
                    <a:pt x="4916029" y="717804"/>
                    <a:pt x="4912600" y="717804"/>
                  </a:cubicBezTo>
                  <a:lnTo>
                    <a:pt x="705090" y="717804"/>
                  </a:lnTo>
                  <a:cubicBezTo>
                    <a:pt x="701661" y="717804"/>
                    <a:pt x="698486" y="716407"/>
                    <a:pt x="696073" y="714121"/>
                  </a:cubicBezTo>
                  <a:lnTo>
                    <a:pt x="3669" y="21717"/>
                  </a:lnTo>
                  <a:cubicBezTo>
                    <a:pt x="113" y="18034"/>
                    <a:pt x="-1030" y="12573"/>
                    <a:pt x="1002" y="7874"/>
                  </a:cubicBezTo>
                  <a:cubicBezTo>
                    <a:pt x="3034" y="3175"/>
                    <a:pt x="7606" y="0"/>
                    <a:pt x="12686" y="0"/>
                  </a:cubicBezTo>
                  <a:moveTo>
                    <a:pt x="12686" y="25400"/>
                  </a:moveTo>
                  <a:lnTo>
                    <a:pt x="12686" y="12700"/>
                  </a:lnTo>
                  <a:lnTo>
                    <a:pt x="21703" y="3683"/>
                  </a:lnTo>
                  <a:lnTo>
                    <a:pt x="714107" y="696087"/>
                  </a:lnTo>
                  <a:lnTo>
                    <a:pt x="705090" y="705104"/>
                  </a:lnTo>
                  <a:lnTo>
                    <a:pt x="705090" y="692404"/>
                  </a:lnTo>
                  <a:lnTo>
                    <a:pt x="4912600" y="692404"/>
                  </a:lnTo>
                  <a:lnTo>
                    <a:pt x="4912600" y="705104"/>
                  </a:lnTo>
                  <a:lnTo>
                    <a:pt x="4903583" y="696087"/>
                  </a:lnTo>
                  <a:lnTo>
                    <a:pt x="5596114" y="3683"/>
                  </a:lnTo>
                  <a:lnTo>
                    <a:pt x="5605131" y="12700"/>
                  </a:lnTo>
                  <a:lnTo>
                    <a:pt x="5605131" y="25400"/>
                  </a:lnTo>
                  <a:lnTo>
                    <a:pt x="12686" y="25400"/>
                  </a:lnTo>
                  <a:close/>
                </a:path>
              </a:pathLst>
            </a:custGeom>
            <a:solidFill>
              <a:srgbClr val="000000"/>
            </a:solidFill>
          </p:spPr>
        </p:sp>
        <p:sp>
          <p:nvSpPr>
            <p:cNvPr id="11" name="Freeform 11"/>
            <p:cNvSpPr/>
            <p:nvPr/>
          </p:nvSpPr>
          <p:spPr>
            <a:xfrm>
              <a:off x="75" y="4847082"/>
              <a:ext cx="5617694" cy="717804"/>
            </a:xfrm>
            <a:custGeom>
              <a:avLst/>
              <a:gdLst/>
              <a:ahLst/>
              <a:cxnLst/>
              <a:rect l="l" t="t" r="r" b="b"/>
              <a:pathLst>
                <a:path w="5617694" h="717804">
                  <a:moveTo>
                    <a:pt x="3608" y="696087"/>
                  </a:moveTo>
                  <a:lnTo>
                    <a:pt x="696012" y="3683"/>
                  </a:lnTo>
                  <a:cubicBezTo>
                    <a:pt x="698425" y="1270"/>
                    <a:pt x="701600" y="0"/>
                    <a:pt x="705029" y="0"/>
                  </a:cubicBezTo>
                  <a:lnTo>
                    <a:pt x="4912539" y="0"/>
                  </a:lnTo>
                  <a:cubicBezTo>
                    <a:pt x="4915968" y="0"/>
                    <a:pt x="4919143" y="1397"/>
                    <a:pt x="4921556" y="3683"/>
                  </a:cubicBezTo>
                  <a:lnTo>
                    <a:pt x="5613960" y="696087"/>
                  </a:lnTo>
                  <a:cubicBezTo>
                    <a:pt x="5617643" y="699770"/>
                    <a:pt x="5618659" y="705231"/>
                    <a:pt x="5616754" y="709930"/>
                  </a:cubicBezTo>
                  <a:cubicBezTo>
                    <a:pt x="5614849" y="714629"/>
                    <a:pt x="5610150" y="717804"/>
                    <a:pt x="5605070" y="717804"/>
                  </a:cubicBezTo>
                  <a:lnTo>
                    <a:pt x="12625" y="717804"/>
                  </a:lnTo>
                  <a:cubicBezTo>
                    <a:pt x="7545" y="717804"/>
                    <a:pt x="2846" y="714756"/>
                    <a:pt x="941" y="709930"/>
                  </a:cubicBezTo>
                  <a:cubicBezTo>
                    <a:pt x="-964" y="705104"/>
                    <a:pt x="52" y="699770"/>
                    <a:pt x="3735" y="696087"/>
                  </a:cubicBezTo>
                  <a:moveTo>
                    <a:pt x="21642" y="713994"/>
                  </a:moveTo>
                  <a:lnTo>
                    <a:pt x="12625" y="704977"/>
                  </a:lnTo>
                  <a:lnTo>
                    <a:pt x="12625" y="692277"/>
                  </a:lnTo>
                  <a:lnTo>
                    <a:pt x="5605070" y="692277"/>
                  </a:lnTo>
                  <a:lnTo>
                    <a:pt x="5605070" y="704977"/>
                  </a:lnTo>
                  <a:lnTo>
                    <a:pt x="5596053" y="713994"/>
                  </a:lnTo>
                  <a:lnTo>
                    <a:pt x="4903649" y="21590"/>
                  </a:lnTo>
                  <a:lnTo>
                    <a:pt x="4912666" y="12573"/>
                  </a:lnTo>
                  <a:lnTo>
                    <a:pt x="4912666" y="25273"/>
                  </a:lnTo>
                  <a:lnTo>
                    <a:pt x="705029" y="25273"/>
                  </a:lnTo>
                  <a:lnTo>
                    <a:pt x="705029" y="12573"/>
                  </a:lnTo>
                  <a:lnTo>
                    <a:pt x="714046" y="21590"/>
                  </a:lnTo>
                  <a:lnTo>
                    <a:pt x="21642" y="713994"/>
                  </a:lnTo>
                  <a:close/>
                </a:path>
              </a:pathLst>
            </a:custGeom>
            <a:solidFill>
              <a:srgbClr val="000000"/>
            </a:solidFill>
          </p:spPr>
        </p:sp>
        <p:sp>
          <p:nvSpPr>
            <p:cNvPr id="12" name="Freeform 12"/>
            <p:cNvSpPr/>
            <p:nvPr/>
          </p:nvSpPr>
          <p:spPr>
            <a:xfrm>
              <a:off x="0" y="75"/>
              <a:ext cx="717804" cy="5564736"/>
            </a:xfrm>
            <a:custGeom>
              <a:avLst/>
              <a:gdLst/>
              <a:ahLst/>
              <a:cxnLst/>
              <a:rect l="l" t="t" r="r" b="b"/>
              <a:pathLst>
                <a:path w="717804" h="5564736">
                  <a:moveTo>
                    <a:pt x="21717" y="3608"/>
                  </a:moveTo>
                  <a:lnTo>
                    <a:pt x="714121" y="696012"/>
                  </a:lnTo>
                  <a:cubicBezTo>
                    <a:pt x="716534" y="698425"/>
                    <a:pt x="717804" y="701600"/>
                    <a:pt x="717804" y="705029"/>
                  </a:cubicBezTo>
                  <a:lnTo>
                    <a:pt x="717804" y="4859580"/>
                  </a:lnTo>
                  <a:cubicBezTo>
                    <a:pt x="717804" y="4863009"/>
                    <a:pt x="716407" y="4866184"/>
                    <a:pt x="714121" y="4868597"/>
                  </a:cubicBezTo>
                  <a:lnTo>
                    <a:pt x="21717" y="5561001"/>
                  </a:lnTo>
                  <a:cubicBezTo>
                    <a:pt x="18034" y="5564684"/>
                    <a:pt x="12573" y="5565700"/>
                    <a:pt x="7874" y="5563795"/>
                  </a:cubicBezTo>
                  <a:cubicBezTo>
                    <a:pt x="3175" y="5561890"/>
                    <a:pt x="0" y="5557191"/>
                    <a:pt x="0" y="5552111"/>
                  </a:cubicBezTo>
                  <a:lnTo>
                    <a:pt x="0" y="12625"/>
                  </a:lnTo>
                  <a:cubicBezTo>
                    <a:pt x="0" y="7545"/>
                    <a:pt x="3048" y="2846"/>
                    <a:pt x="7874" y="941"/>
                  </a:cubicBezTo>
                  <a:cubicBezTo>
                    <a:pt x="12700" y="-964"/>
                    <a:pt x="18034" y="52"/>
                    <a:pt x="21717" y="3735"/>
                  </a:cubicBezTo>
                  <a:moveTo>
                    <a:pt x="3683" y="21642"/>
                  </a:moveTo>
                  <a:lnTo>
                    <a:pt x="12700" y="12625"/>
                  </a:lnTo>
                  <a:lnTo>
                    <a:pt x="25400" y="12625"/>
                  </a:lnTo>
                  <a:lnTo>
                    <a:pt x="25400" y="5551984"/>
                  </a:lnTo>
                  <a:lnTo>
                    <a:pt x="12700" y="5551984"/>
                  </a:lnTo>
                  <a:lnTo>
                    <a:pt x="3683" y="5542967"/>
                  </a:lnTo>
                  <a:lnTo>
                    <a:pt x="696087" y="4850563"/>
                  </a:lnTo>
                  <a:lnTo>
                    <a:pt x="705104" y="4859580"/>
                  </a:lnTo>
                  <a:lnTo>
                    <a:pt x="692404" y="4859580"/>
                  </a:lnTo>
                  <a:lnTo>
                    <a:pt x="692404" y="705029"/>
                  </a:lnTo>
                  <a:lnTo>
                    <a:pt x="705104" y="705029"/>
                  </a:lnTo>
                  <a:lnTo>
                    <a:pt x="696087" y="714046"/>
                  </a:lnTo>
                  <a:lnTo>
                    <a:pt x="3683" y="21642"/>
                  </a:lnTo>
                  <a:close/>
                </a:path>
              </a:pathLst>
            </a:custGeom>
            <a:solidFill>
              <a:srgbClr val="000000"/>
            </a:solidFill>
          </p:spPr>
        </p:sp>
        <p:sp>
          <p:nvSpPr>
            <p:cNvPr id="13" name="Freeform 13"/>
            <p:cNvSpPr/>
            <p:nvPr/>
          </p:nvSpPr>
          <p:spPr>
            <a:xfrm>
              <a:off x="4900041" y="-52"/>
              <a:ext cx="717804" cy="5564736"/>
            </a:xfrm>
            <a:custGeom>
              <a:avLst/>
              <a:gdLst/>
              <a:ahLst/>
              <a:cxnLst/>
              <a:rect l="l" t="t" r="r" b="b"/>
              <a:pathLst>
                <a:path w="717804" h="5564736">
                  <a:moveTo>
                    <a:pt x="717804" y="12752"/>
                  </a:moveTo>
                  <a:lnTo>
                    <a:pt x="717804" y="5552111"/>
                  </a:lnTo>
                  <a:cubicBezTo>
                    <a:pt x="717804" y="5557191"/>
                    <a:pt x="714756" y="5561890"/>
                    <a:pt x="709930" y="5563795"/>
                  </a:cubicBezTo>
                  <a:cubicBezTo>
                    <a:pt x="705104" y="5565700"/>
                    <a:pt x="699770" y="5564684"/>
                    <a:pt x="696087" y="5561001"/>
                  </a:cubicBezTo>
                  <a:lnTo>
                    <a:pt x="3683" y="4868597"/>
                  </a:lnTo>
                  <a:cubicBezTo>
                    <a:pt x="1270" y="4866184"/>
                    <a:pt x="0" y="4863009"/>
                    <a:pt x="0" y="4859580"/>
                  </a:cubicBezTo>
                  <a:lnTo>
                    <a:pt x="0" y="705156"/>
                  </a:lnTo>
                  <a:cubicBezTo>
                    <a:pt x="0" y="701727"/>
                    <a:pt x="1397" y="698552"/>
                    <a:pt x="3683" y="696139"/>
                  </a:cubicBezTo>
                  <a:lnTo>
                    <a:pt x="696087" y="3735"/>
                  </a:lnTo>
                  <a:cubicBezTo>
                    <a:pt x="699770" y="52"/>
                    <a:pt x="705231" y="-964"/>
                    <a:pt x="709930" y="941"/>
                  </a:cubicBezTo>
                  <a:cubicBezTo>
                    <a:pt x="714629" y="2846"/>
                    <a:pt x="717804" y="7545"/>
                    <a:pt x="717804" y="12625"/>
                  </a:cubicBezTo>
                  <a:moveTo>
                    <a:pt x="692404" y="12625"/>
                  </a:moveTo>
                  <a:lnTo>
                    <a:pt x="705104" y="12625"/>
                  </a:lnTo>
                  <a:lnTo>
                    <a:pt x="714121" y="21642"/>
                  </a:lnTo>
                  <a:lnTo>
                    <a:pt x="21717" y="714046"/>
                  </a:lnTo>
                  <a:lnTo>
                    <a:pt x="12700" y="705029"/>
                  </a:lnTo>
                  <a:lnTo>
                    <a:pt x="25400" y="705029"/>
                  </a:lnTo>
                  <a:lnTo>
                    <a:pt x="25400" y="4859707"/>
                  </a:lnTo>
                  <a:lnTo>
                    <a:pt x="12700" y="4859707"/>
                  </a:lnTo>
                  <a:lnTo>
                    <a:pt x="21717" y="4850690"/>
                  </a:lnTo>
                  <a:lnTo>
                    <a:pt x="714121" y="5543094"/>
                  </a:lnTo>
                  <a:lnTo>
                    <a:pt x="705104" y="5552111"/>
                  </a:lnTo>
                  <a:lnTo>
                    <a:pt x="692404" y="5552111"/>
                  </a:lnTo>
                  <a:lnTo>
                    <a:pt x="692404" y="12752"/>
                  </a:lnTo>
                  <a:close/>
                </a:path>
              </a:pathLst>
            </a:custGeom>
            <a:solidFill>
              <a:srgbClr val="000000"/>
            </a:solidFill>
          </p:spPr>
        </p:sp>
        <p:sp>
          <p:nvSpPr>
            <p:cNvPr id="14" name="Freeform 14"/>
            <p:cNvSpPr/>
            <p:nvPr/>
          </p:nvSpPr>
          <p:spPr>
            <a:xfrm>
              <a:off x="0" y="0"/>
              <a:ext cx="5617845" cy="5564759"/>
            </a:xfrm>
            <a:custGeom>
              <a:avLst/>
              <a:gdLst/>
              <a:ahLst/>
              <a:cxnLst/>
              <a:rect l="l" t="t" r="r" b="b"/>
              <a:pathLst>
                <a:path w="5617845" h="5564759">
                  <a:moveTo>
                    <a:pt x="12700" y="0"/>
                  </a:moveTo>
                  <a:lnTo>
                    <a:pt x="5605145" y="0"/>
                  </a:lnTo>
                  <a:cubicBezTo>
                    <a:pt x="5612130" y="0"/>
                    <a:pt x="5617845" y="5715"/>
                    <a:pt x="5617845" y="12700"/>
                  </a:cubicBezTo>
                  <a:lnTo>
                    <a:pt x="5617845" y="5552059"/>
                  </a:lnTo>
                  <a:cubicBezTo>
                    <a:pt x="5617845" y="5559044"/>
                    <a:pt x="5612130" y="5564759"/>
                    <a:pt x="5605145" y="5564759"/>
                  </a:cubicBezTo>
                  <a:lnTo>
                    <a:pt x="12700" y="5564759"/>
                  </a:lnTo>
                  <a:cubicBezTo>
                    <a:pt x="5715" y="5564759"/>
                    <a:pt x="0" y="5559044"/>
                    <a:pt x="0" y="5552059"/>
                  </a:cubicBezTo>
                  <a:lnTo>
                    <a:pt x="0" y="12700"/>
                  </a:lnTo>
                  <a:cubicBezTo>
                    <a:pt x="0" y="5715"/>
                    <a:pt x="5715" y="0"/>
                    <a:pt x="12700" y="0"/>
                  </a:cubicBezTo>
                  <a:moveTo>
                    <a:pt x="12700" y="25400"/>
                  </a:moveTo>
                  <a:lnTo>
                    <a:pt x="12700" y="12700"/>
                  </a:lnTo>
                  <a:lnTo>
                    <a:pt x="25400" y="12700"/>
                  </a:lnTo>
                  <a:lnTo>
                    <a:pt x="25400" y="5552059"/>
                  </a:lnTo>
                  <a:lnTo>
                    <a:pt x="12700" y="5552059"/>
                  </a:lnTo>
                  <a:lnTo>
                    <a:pt x="12700" y="5539359"/>
                  </a:lnTo>
                  <a:lnTo>
                    <a:pt x="5605145" y="5539359"/>
                  </a:lnTo>
                  <a:lnTo>
                    <a:pt x="5605145" y="5552059"/>
                  </a:lnTo>
                  <a:lnTo>
                    <a:pt x="5592445" y="5552059"/>
                  </a:lnTo>
                  <a:lnTo>
                    <a:pt x="5592445" y="12700"/>
                  </a:lnTo>
                  <a:lnTo>
                    <a:pt x="5605145" y="12700"/>
                  </a:lnTo>
                  <a:lnTo>
                    <a:pt x="5605145" y="25400"/>
                  </a:lnTo>
                  <a:lnTo>
                    <a:pt x="12700" y="25400"/>
                  </a:lnTo>
                  <a:close/>
                  <a:moveTo>
                    <a:pt x="705104" y="692404"/>
                  </a:moveTo>
                  <a:lnTo>
                    <a:pt x="4912614" y="692404"/>
                  </a:lnTo>
                  <a:cubicBezTo>
                    <a:pt x="4919599" y="692404"/>
                    <a:pt x="4925314" y="698119"/>
                    <a:pt x="4925314" y="705104"/>
                  </a:cubicBezTo>
                  <a:lnTo>
                    <a:pt x="4925314" y="4859655"/>
                  </a:lnTo>
                  <a:cubicBezTo>
                    <a:pt x="4925314" y="4866640"/>
                    <a:pt x="4919599" y="4872355"/>
                    <a:pt x="4912614" y="4872355"/>
                  </a:cubicBezTo>
                  <a:lnTo>
                    <a:pt x="705104" y="4872355"/>
                  </a:lnTo>
                  <a:cubicBezTo>
                    <a:pt x="698119" y="4872355"/>
                    <a:pt x="692404" y="4866640"/>
                    <a:pt x="692404" y="4859655"/>
                  </a:cubicBezTo>
                  <a:lnTo>
                    <a:pt x="692404" y="705104"/>
                  </a:lnTo>
                  <a:cubicBezTo>
                    <a:pt x="692404" y="698119"/>
                    <a:pt x="698119" y="692404"/>
                    <a:pt x="705104" y="692404"/>
                  </a:cubicBezTo>
                  <a:moveTo>
                    <a:pt x="705104" y="717804"/>
                  </a:moveTo>
                  <a:lnTo>
                    <a:pt x="705104" y="705104"/>
                  </a:lnTo>
                  <a:lnTo>
                    <a:pt x="717804" y="705104"/>
                  </a:lnTo>
                  <a:lnTo>
                    <a:pt x="717804" y="4859655"/>
                  </a:lnTo>
                  <a:lnTo>
                    <a:pt x="705104" y="4859655"/>
                  </a:lnTo>
                  <a:lnTo>
                    <a:pt x="705104" y="4846955"/>
                  </a:lnTo>
                  <a:lnTo>
                    <a:pt x="4912614" y="4846955"/>
                  </a:lnTo>
                  <a:lnTo>
                    <a:pt x="4912614" y="4859655"/>
                  </a:lnTo>
                  <a:lnTo>
                    <a:pt x="4899914" y="4859655"/>
                  </a:lnTo>
                  <a:lnTo>
                    <a:pt x="4899914" y="705104"/>
                  </a:lnTo>
                  <a:lnTo>
                    <a:pt x="4912614" y="705104"/>
                  </a:lnTo>
                  <a:lnTo>
                    <a:pt x="4912614" y="717804"/>
                  </a:lnTo>
                  <a:lnTo>
                    <a:pt x="705104" y="717804"/>
                  </a:lnTo>
                  <a:close/>
                  <a:moveTo>
                    <a:pt x="21717" y="3683"/>
                  </a:moveTo>
                  <a:lnTo>
                    <a:pt x="714121" y="696087"/>
                  </a:lnTo>
                  <a:lnTo>
                    <a:pt x="696214" y="713994"/>
                  </a:lnTo>
                  <a:lnTo>
                    <a:pt x="3683" y="21717"/>
                  </a:lnTo>
                  <a:close/>
                  <a:moveTo>
                    <a:pt x="3683" y="5543169"/>
                  </a:moveTo>
                  <a:lnTo>
                    <a:pt x="696087" y="4850765"/>
                  </a:lnTo>
                  <a:lnTo>
                    <a:pt x="713994" y="4868672"/>
                  </a:lnTo>
                  <a:lnTo>
                    <a:pt x="21717" y="5561076"/>
                  </a:lnTo>
                  <a:close/>
                  <a:moveTo>
                    <a:pt x="5614162" y="21717"/>
                  </a:moveTo>
                  <a:lnTo>
                    <a:pt x="4921631" y="714121"/>
                  </a:lnTo>
                  <a:lnTo>
                    <a:pt x="4903724" y="696214"/>
                  </a:lnTo>
                  <a:lnTo>
                    <a:pt x="5596128" y="3683"/>
                  </a:lnTo>
                  <a:close/>
                  <a:moveTo>
                    <a:pt x="5578221" y="5543042"/>
                  </a:moveTo>
                  <a:lnTo>
                    <a:pt x="4885817" y="4850638"/>
                  </a:lnTo>
                  <a:lnTo>
                    <a:pt x="4903724" y="4832731"/>
                  </a:lnTo>
                  <a:lnTo>
                    <a:pt x="5596128" y="5525135"/>
                  </a:lnTo>
                  <a:close/>
                </a:path>
              </a:pathLst>
            </a:custGeom>
            <a:solidFill>
              <a:srgbClr val="000000"/>
            </a:solidFill>
          </p:spPr>
        </p:sp>
      </p:grpSp>
      <p:sp>
        <p:nvSpPr>
          <p:cNvPr id="15" name="Freeform 15"/>
          <p:cNvSpPr/>
          <p:nvPr/>
        </p:nvSpPr>
        <p:spPr>
          <a:xfrm>
            <a:off x="17093915" y="148841"/>
            <a:ext cx="1194085" cy="1230907"/>
          </a:xfrm>
          <a:custGeom>
            <a:avLst/>
            <a:gdLst/>
            <a:ahLst/>
            <a:cxnLst/>
            <a:rect l="l" t="t" r="r" b="b"/>
            <a:pathLst>
              <a:path w="1194085" h="1230907">
                <a:moveTo>
                  <a:pt x="0" y="0"/>
                </a:moveTo>
                <a:lnTo>
                  <a:pt x="1194085" y="0"/>
                </a:lnTo>
                <a:lnTo>
                  <a:pt x="1194085" y="1230907"/>
                </a:lnTo>
                <a:lnTo>
                  <a:pt x="0" y="1230907"/>
                </a:lnTo>
                <a:lnTo>
                  <a:pt x="0" y="0"/>
                </a:lnTo>
                <a:close/>
              </a:path>
            </a:pathLst>
          </a:custGeom>
          <a:blipFill>
            <a:blip r:embed="rId2"/>
            <a:stretch>
              <a:fillRect/>
            </a:stretch>
          </a:blipFill>
        </p:spPr>
      </p:sp>
      <p:sp>
        <p:nvSpPr>
          <p:cNvPr id="16" name="Freeform 16"/>
          <p:cNvSpPr/>
          <p:nvPr/>
        </p:nvSpPr>
        <p:spPr>
          <a:xfrm>
            <a:off x="13634914" y="3162300"/>
            <a:ext cx="3883342" cy="4114800"/>
          </a:xfrm>
          <a:custGeom>
            <a:avLst/>
            <a:gdLst/>
            <a:ahLst/>
            <a:cxnLst/>
            <a:rect l="l" t="t" r="r" b="b"/>
            <a:pathLst>
              <a:path w="3883342" h="4114800">
                <a:moveTo>
                  <a:pt x="0" y="0"/>
                </a:moveTo>
                <a:lnTo>
                  <a:pt x="3883343" y="0"/>
                </a:lnTo>
                <a:lnTo>
                  <a:pt x="3883343"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7" name="Freeform 17"/>
          <p:cNvSpPr/>
          <p:nvPr/>
        </p:nvSpPr>
        <p:spPr>
          <a:xfrm>
            <a:off x="1621451" y="2760700"/>
            <a:ext cx="4025959" cy="5153227"/>
          </a:xfrm>
          <a:custGeom>
            <a:avLst/>
            <a:gdLst/>
            <a:ahLst/>
            <a:cxnLst/>
            <a:rect l="l" t="t" r="r" b="b"/>
            <a:pathLst>
              <a:path w="4025959" h="5153227">
                <a:moveTo>
                  <a:pt x="0" y="0"/>
                </a:moveTo>
                <a:lnTo>
                  <a:pt x="4025959" y="0"/>
                </a:lnTo>
                <a:lnTo>
                  <a:pt x="4025959" y="5153227"/>
                </a:lnTo>
                <a:lnTo>
                  <a:pt x="0" y="515322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8" name="TextBox 18"/>
          <p:cNvSpPr txBox="1"/>
          <p:nvPr/>
        </p:nvSpPr>
        <p:spPr>
          <a:xfrm>
            <a:off x="13052593" y="1019175"/>
            <a:ext cx="4904903" cy="2143125"/>
          </a:xfrm>
          <a:prstGeom prst="rect">
            <a:avLst/>
          </a:prstGeom>
        </p:spPr>
        <p:txBody>
          <a:bodyPr lIns="0" tIns="0" rIns="0" bIns="0" rtlCol="0" anchor="t">
            <a:spAutoFit/>
          </a:bodyPr>
          <a:lstStyle/>
          <a:p>
            <a:pPr algn="l">
              <a:lnSpc>
                <a:spcPts val="8400"/>
              </a:lnSpc>
            </a:pPr>
            <a:r>
              <a:rPr lang="en-US" sz="7000" b="1" spc="65">
                <a:solidFill>
                  <a:srgbClr val="000000"/>
                </a:solidFill>
                <a:latin typeface="TT Rounds Condensed Bold"/>
                <a:ea typeface="TT Rounds Condensed Bold"/>
                <a:cs typeface="TT Rounds Condensed Bold"/>
                <a:sym typeface="TT Rounds Condensed Bold"/>
              </a:rPr>
              <a:t>  Face Qiblah</a:t>
            </a:r>
          </a:p>
          <a:p>
            <a:pPr algn="l">
              <a:lnSpc>
                <a:spcPts val="8400"/>
              </a:lnSpc>
            </a:pPr>
            <a:r>
              <a:rPr lang="en-US" sz="7000" b="1" spc="65">
                <a:solidFill>
                  <a:srgbClr val="000000"/>
                </a:solidFill>
                <a:latin typeface="TT Rounds Condensed Bold"/>
                <a:ea typeface="TT Rounds Condensed Bold"/>
                <a:cs typeface="TT Rounds Condensed Bold"/>
                <a:sym typeface="TT Rounds Condensed Bold"/>
              </a:rPr>
              <a:t>            &amp;</a:t>
            </a:r>
          </a:p>
        </p:txBody>
      </p:sp>
      <p:sp>
        <p:nvSpPr>
          <p:cNvPr id="19" name="TextBox 19"/>
          <p:cNvSpPr txBox="1"/>
          <p:nvPr/>
        </p:nvSpPr>
        <p:spPr>
          <a:xfrm>
            <a:off x="6064857" y="1379748"/>
            <a:ext cx="6158286" cy="1057275"/>
          </a:xfrm>
          <a:prstGeom prst="rect">
            <a:avLst/>
          </a:prstGeom>
        </p:spPr>
        <p:txBody>
          <a:bodyPr lIns="0" tIns="0" rIns="0" bIns="0" rtlCol="0" anchor="t">
            <a:spAutoFit/>
          </a:bodyPr>
          <a:lstStyle/>
          <a:p>
            <a:pPr algn="ctr">
              <a:lnSpc>
                <a:spcPts val="8399"/>
              </a:lnSpc>
            </a:pPr>
            <a:r>
              <a:rPr lang="en-US" sz="6999" b="1" spc="65">
                <a:solidFill>
                  <a:srgbClr val="000000"/>
                </a:solidFill>
                <a:latin typeface="TT Rounds Condensed Bold"/>
                <a:ea typeface="TT Rounds Condensed Bold"/>
                <a:cs typeface="TT Rounds Condensed Bold"/>
                <a:sym typeface="TT Rounds Condensed Bold"/>
              </a:rPr>
              <a:t>Reach Mikaat</a:t>
            </a:r>
          </a:p>
        </p:txBody>
      </p:sp>
      <p:sp>
        <p:nvSpPr>
          <p:cNvPr id="20" name="TextBox 20"/>
          <p:cNvSpPr txBox="1"/>
          <p:nvPr/>
        </p:nvSpPr>
        <p:spPr>
          <a:xfrm>
            <a:off x="636266" y="1370223"/>
            <a:ext cx="5144494" cy="1076325"/>
          </a:xfrm>
          <a:prstGeom prst="rect">
            <a:avLst/>
          </a:prstGeom>
        </p:spPr>
        <p:txBody>
          <a:bodyPr lIns="0" tIns="0" rIns="0" bIns="0" rtlCol="0" anchor="t">
            <a:spAutoFit/>
          </a:bodyPr>
          <a:lstStyle/>
          <a:p>
            <a:pPr algn="ctr">
              <a:lnSpc>
                <a:spcPts val="8400"/>
              </a:lnSpc>
            </a:pPr>
            <a:r>
              <a:rPr lang="en-US" sz="7000" b="1" spc="65">
                <a:solidFill>
                  <a:srgbClr val="000000"/>
                </a:solidFill>
                <a:latin typeface="TT Rounds Condensed Bold"/>
                <a:ea typeface="TT Rounds Condensed Bold"/>
                <a:cs typeface="TT Rounds Condensed Bold"/>
                <a:sym typeface="TT Rounds Condensed Bold"/>
              </a:rPr>
              <a:t>In Ihraam</a:t>
            </a:r>
          </a:p>
        </p:txBody>
      </p:sp>
      <p:sp>
        <p:nvSpPr>
          <p:cNvPr id="21" name="TextBox 21"/>
          <p:cNvSpPr txBox="1"/>
          <p:nvPr/>
        </p:nvSpPr>
        <p:spPr>
          <a:xfrm>
            <a:off x="11819614" y="7327413"/>
            <a:ext cx="7370859" cy="2143125"/>
          </a:xfrm>
          <a:prstGeom prst="rect">
            <a:avLst/>
          </a:prstGeom>
        </p:spPr>
        <p:txBody>
          <a:bodyPr lIns="0" tIns="0" rIns="0" bIns="0" rtlCol="0" anchor="t">
            <a:spAutoFit/>
          </a:bodyPr>
          <a:lstStyle/>
          <a:p>
            <a:pPr algn="ctr">
              <a:lnSpc>
                <a:spcPts val="8400"/>
              </a:lnSpc>
            </a:pPr>
            <a:r>
              <a:rPr lang="en-US" sz="7000" b="1" spc="65">
                <a:solidFill>
                  <a:srgbClr val="000000"/>
                </a:solidFill>
                <a:latin typeface="TT Rounds Condensed Bold"/>
                <a:ea typeface="TT Rounds Condensed Bold"/>
                <a:cs typeface="TT Rounds Condensed Bold"/>
                <a:sym typeface="TT Rounds Condensed Bold"/>
              </a:rPr>
              <a:t>Make </a:t>
            </a:r>
          </a:p>
          <a:p>
            <a:pPr algn="ctr">
              <a:lnSpc>
                <a:spcPts val="8400"/>
              </a:lnSpc>
            </a:pPr>
            <a:r>
              <a:rPr lang="en-US" sz="7000" b="1" spc="65">
                <a:solidFill>
                  <a:srgbClr val="000000"/>
                </a:solidFill>
                <a:latin typeface="TT Rounds Condensed Bold"/>
                <a:ea typeface="TT Rounds Condensed Bold"/>
                <a:cs typeface="TT Rounds Condensed Bold"/>
                <a:sym typeface="TT Rounds Condensed Bold"/>
              </a:rPr>
              <a:t>intention</a:t>
            </a:r>
          </a:p>
        </p:txBody>
      </p:sp>
      <p:sp>
        <p:nvSpPr>
          <p:cNvPr id="22" name="TextBox 22"/>
          <p:cNvSpPr txBox="1"/>
          <p:nvPr/>
        </p:nvSpPr>
        <p:spPr>
          <a:xfrm>
            <a:off x="8321040" y="2640248"/>
            <a:ext cx="2997642" cy="518250"/>
          </a:xfrm>
          <a:prstGeom prst="rect">
            <a:avLst/>
          </a:prstGeom>
        </p:spPr>
        <p:txBody>
          <a:bodyPr lIns="0" tIns="0" rIns="0" bIns="0" rtlCol="0" anchor="t">
            <a:spAutoFit/>
          </a:bodyPr>
          <a:lstStyle/>
          <a:p>
            <a:pPr algn="l">
              <a:lnSpc>
                <a:spcPts val="3600"/>
              </a:lnSpc>
            </a:pPr>
            <a:r>
              <a:rPr lang="en-US" sz="3000" b="1" spc="28">
                <a:solidFill>
                  <a:srgbClr val="000000"/>
                </a:solidFill>
                <a:latin typeface="TT Rounds Condensed Bold"/>
                <a:ea typeface="TT Rounds Condensed Bold"/>
                <a:cs typeface="TT Rounds Condensed Bold"/>
                <a:sym typeface="TT Rounds Condensed Bold"/>
              </a:rPr>
              <a:t>Dhul Hulayfah</a:t>
            </a:r>
          </a:p>
        </p:txBody>
      </p:sp>
      <p:sp>
        <p:nvSpPr>
          <p:cNvPr id="23" name="TextBox 23"/>
          <p:cNvSpPr txBox="1"/>
          <p:nvPr/>
        </p:nvSpPr>
        <p:spPr>
          <a:xfrm>
            <a:off x="8768303" y="7560120"/>
            <a:ext cx="2997642" cy="518250"/>
          </a:xfrm>
          <a:prstGeom prst="rect">
            <a:avLst/>
          </a:prstGeom>
        </p:spPr>
        <p:txBody>
          <a:bodyPr lIns="0" tIns="0" rIns="0" bIns="0" rtlCol="0" anchor="t">
            <a:spAutoFit/>
          </a:bodyPr>
          <a:lstStyle/>
          <a:p>
            <a:pPr algn="l">
              <a:lnSpc>
                <a:spcPts val="3600"/>
              </a:lnSpc>
            </a:pPr>
            <a:r>
              <a:rPr lang="en-US" sz="3000" b="1" spc="28">
                <a:solidFill>
                  <a:srgbClr val="000000"/>
                </a:solidFill>
                <a:latin typeface="TT Rounds Condensed Bold"/>
                <a:ea typeface="TT Rounds Condensed Bold"/>
                <a:cs typeface="TT Rounds Condensed Bold"/>
                <a:sym typeface="TT Rounds Condensed Bold"/>
              </a:rPr>
              <a:t>Yalamlam</a:t>
            </a:r>
          </a:p>
        </p:txBody>
      </p:sp>
      <p:sp>
        <p:nvSpPr>
          <p:cNvPr id="24" name="TextBox 24"/>
          <p:cNvSpPr txBox="1"/>
          <p:nvPr/>
        </p:nvSpPr>
        <p:spPr>
          <a:xfrm rot="-5400000">
            <a:off x="5493564" y="4510360"/>
            <a:ext cx="2997642" cy="518250"/>
          </a:xfrm>
          <a:prstGeom prst="rect">
            <a:avLst/>
          </a:prstGeom>
        </p:spPr>
        <p:txBody>
          <a:bodyPr lIns="0" tIns="0" rIns="0" bIns="0" rtlCol="0" anchor="t">
            <a:spAutoFit/>
          </a:bodyPr>
          <a:lstStyle/>
          <a:p>
            <a:pPr algn="l">
              <a:lnSpc>
                <a:spcPts val="3600"/>
              </a:lnSpc>
            </a:pPr>
            <a:r>
              <a:rPr lang="en-US" sz="3000" b="1" spc="28">
                <a:solidFill>
                  <a:srgbClr val="000000"/>
                </a:solidFill>
                <a:latin typeface="TT Rounds Condensed Bold"/>
                <a:ea typeface="TT Rounds Condensed Bold"/>
                <a:cs typeface="TT Rounds Condensed Bold"/>
                <a:sym typeface="TT Rounds Condensed Bold"/>
              </a:rPr>
              <a:t>Juhfah</a:t>
            </a:r>
          </a:p>
        </p:txBody>
      </p:sp>
      <p:sp>
        <p:nvSpPr>
          <p:cNvPr id="25" name="TextBox 25"/>
          <p:cNvSpPr txBox="1"/>
          <p:nvPr/>
        </p:nvSpPr>
        <p:spPr>
          <a:xfrm>
            <a:off x="11084121" y="7411030"/>
            <a:ext cx="2997642" cy="518250"/>
          </a:xfrm>
          <a:prstGeom prst="rect">
            <a:avLst/>
          </a:prstGeom>
        </p:spPr>
        <p:txBody>
          <a:bodyPr lIns="0" tIns="0" rIns="0" bIns="0" rtlCol="0" anchor="t">
            <a:spAutoFit/>
          </a:bodyPr>
          <a:lstStyle/>
          <a:p>
            <a:pPr algn="l">
              <a:lnSpc>
                <a:spcPts val="3600"/>
              </a:lnSpc>
            </a:pPr>
            <a:r>
              <a:rPr lang="en-US" sz="3000" b="1" spc="28">
                <a:solidFill>
                  <a:srgbClr val="000000"/>
                </a:solidFill>
                <a:latin typeface="TT Rounds Condensed Bold"/>
                <a:ea typeface="TT Rounds Condensed Bold"/>
                <a:cs typeface="TT Rounds Condensed Bold"/>
                <a:sym typeface="TT Rounds Condensed Bold"/>
              </a:rPr>
              <a:t>Qarn al Manzil</a:t>
            </a:r>
          </a:p>
        </p:txBody>
      </p:sp>
      <p:sp>
        <p:nvSpPr>
          <p:cNvPr id="26" name="TextBox 26"/>
          <p:cNvSpPr txBox="1"/>
          <p:nvPr/>
        </p:nvSpPr>
        <p:spPr>
          <a:xfrm>
            <a:off x="11680464" y="5741257"/>
            <a:ext cx="2997642" cy="518250"/>
          </a:xfrm>
          <a:prstGeom prst="rect">
            <a:avLst/>
          </a:prstGeom>
        </p:spPr>
        <p:txBody>
          <a:bodyPr lIns="0" tIns="0" rIns="0" bIns="0" rtlCol="0" anchor="t">
            <a:spAutoFit/>
          </a:bodyPr>
          <a:lstStyle/>
          <a:p>
            <a:pPr algn="l">
              <a:lnSpc>
                <a:spcPts val="3600"/>
              </a:lnSpc>
            </a:pPr>
            <a:r>
              <a:rPr lang="en-US" sz="3000" b="1" spc="28">
                <a:solidFill>
                  <a:srgbClr val="000000"/>
                </a:solidFill>
                <a:latin typeface="TT Rounds Condensed Bold"/>
                <a:ea typeface="TT Rounds Condensed Bold"/>
                <a:cs typeface="TT Rounds Condensed Bold"/>
                <a:sym typeface="TT Rounds Condensed Bold"/>
              </a:rPr>
              <a:t>Dat Irq</a:t>
            </a:r>
          </a:p>
        </p:txBody>
      </p:sp>
      <p:sp>
        <p:nvSpPr>
          <p:cNvPr id="27" name="TextBox 27"/>
          <p:cNvSpPr txBox="1"/>
          <p:nvPr/>
        </p:nvSpPr>
        <p:spPr>
          <a:xfrm>
            <a:off x="8460189" y="5214068"/>
            <a:ext cx="2262147" cy="785722"/>
          </a:xfrm>
          <a:prstGeom prst="rect">
            <a:avLst/>
          </a:prstGeom>
        </p:spPr>
        <p:txBody>
          <a:bodyPr lIns="0" tIns="0" rIns="0" bIns="0" rtlCol="0" anchor="t">
            <a:spAutoFit/>
          </a:bodyPr>
          <a:lstStyle/>
          <a:p>
            <a:pPr algn="l">
              <a:lnSpc>
                <a:spcPts val="5759"/>
              </a:lnSpc>
            </a:pPr>
            <a:r>
              <a:rPr lang="en-US" sz="4800" b="1" spc="44">
                <a:solidFill>
                  <a:srgbClr val="FFFFFF"/>
                </a:solidFill>
                <a:latin typeface="TT Rounds Condensed Bold"/>
                <a:ea typeface="TT Rounds Condensed Bold"/>
                <a:cs typeface="TT Rounds Condensed Bold"/>
                <a:sym typeface="TT Rounds Condensed Bold"/>
              </a:rPr>
              <a:t>Makkah</a:t>
            </a:r>
          </a:p>
        </p:txBody>
      </p:sp>
      <p:sp>
        <p:nvSpPr>
          <p:cNvPr id="28" name="Footer Placeholder 3">
            <a:extLst>
              <a:ext uri="{FF2B5EF4-FFF2-40B4-BE49-F238E27FC236}">
                <a16:creationId xmlns:a16="http://schemas.microsoft.com/office/drawing/2014/main" id="{9006AABC-9442-4251-8DC4-3E7B96FAC243}"/>
              </a:ext>
            </a:extLst>
          </p:cNvPr>
          <p:cNvSpPr txBox="1">
            <a:spLocks/>
          </p:cNvSpPr>
          <p:nvPr/>
        </p:nvSpPr>
        <p:spPr>
          <a:xfrm>
            <a:off x="0" y="9791700"/>
            <a:ext cx="3087756" cy="359229"/>
          </a:xfrm>
          <a:prstGeom prst="rect">
            <a:avLst/>
          </a:prstGeom>
        </p:spPr>
        <p:txBody>
          <a:bodyPr vert="horz" lIns="91440" tIns="45720" rIns="91440" bIns="45720" rtlCol="0" anchor="ctr"/>
          <a:lstStyle>
            <a:defPPr>
              <a:defRPr lang="en-US"/>
            </a:defPPr>
            <a:lvl1pPr marL="0" algn="ctr" defTabSz="457200" rtl="0" eaLnBrk="1" latinLnBrk="0" hangingPunct="1">
              <a:defRPr sz="1200" kern="1200" baseline="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100" dirty="0">
                <a:solidFill>
                  <a:schemeClr val="accent1"/>
                </a:solidFill>
              </a:rPr>
              <a:t>©2025 by Continuous Learning Development</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211" y="2356217"/>
            <a:ext cx="2748100" cy="1072247"/>
          </a:xfrm>
          <a:prstGeom prst="rect">
            <a:avLst/>
          </a:prstGeom>
        </p:spPr>
        <p:txBody>
          <a:bodyPr lIns="0" tIns="0" rIns="0" bIns="0" rtlCol="0" anchor="t">
            <a:spAutoFit/>
          </a:bodyPr>
          <a:lstStyle/>
          <a:p>
            <a:pPr algn="l">
              <a:lnSpc>
                <a:spcPts val="7920"/>
              </a:lnSpc>
            </a:pPr>
            <a:r>
              <a:rPr lang="en-US" sz="6600" b="1" spc="61">
                <a:solidFill>
                  <a:srgbClr val="FF0000"/>
                </a:solidFill>
                <a:latin typeface="TT Rounds Condensed Bold"/>
                <a:ea typeface="TT Rounds Condensed Bold"/>
                <a:cs typeface="TT Rounds Condensed Bold"/>
                <a:sym typeface="TT Rounds Condensed Bold"/>
              </a:rPr>
              <a:t>Al-Safa</a:t>
            </a:r>
          </a:p>
        </p:txBody>
      </p:sp>
      <p:sp>
        <p:nvSpPr>
          <p:cNvPr id="3" name="TextBox 3"/>
          <p:cNvSpPr txBox="1"/>
          <p:nvPr/>
        </p:nvSpPr>
        <p:spPr>
          <a:xfrm>
            <a:off x="13487233" y="1824856"/>
            <a:ext cx="4189098" cy="1072247"/>
          </a:xfrm>
          <a:prstGeom prst="rect">
            <a:avLst/>
          </a:prstGeom>
        </p:spPr>
        <p:txBody>
          <a:bodyPr lIns="0" tIns="0" rIns="0" bIns="0" rtlCol="0" anchor="t">
            <a:spAutoFit/>
          </a:bodyPr>
          <a:lstStyle/>
          <a:p>
            <a:pPr algn="l">
              <a:lnSpc>
                <a:spcPts val="7920"/>
              </a:lnSpc>
            </a:pPr>
            <a:r>
              <a:rPr lang="en-US" sz="6600" b="1" spc="61">
                <a:solidFill>
                  <a:srgbClr val="FF0000"/>
                </a:solidFill>
                <a:latin typeface="TT Rounds Condensed Bold"/>
                <a:ea typeface="TT Rounds Condensed Bold"/>
                <a:cs typeface="TT Rounds Condensed Bold"/>
                <a:sym typeface="TT Rounds Condensed Bold"/>
              </a:rPr>
              <a:t>Al-Marwaa</a:t>
            </a:r>
          </a:p>
        </p:txBody>
      </p:sp>
      <p:sp>
        <p:nvSpPr>
          <p:cNvPr id="4" name="Freeform 4"/>
          <p:cNvSpPr/>
          <p:nvPr/>
        </p:nvSpPr>
        <p:spPr>
          <a:xfrm>
            <a:off x="1541839" y="2787999"/>
            <a:ext cx="15204322" cy="3896108"/>
          </a:xfrm>
          <a:custGeom>
            <a:avLst/>
            <a:gdLst/>
            <a:ahLst/>
            <a:cxnLst/>
            <a:rect l="l" t="t" r="r" b="b"/>
            <a:pathLst>
              <a:path w="15204322" h="3896108">
                <a:moveTo>
                  <a:pt x="0" y="0"/>
                </a:moveTo>
                <a:lnTo>
                  <a:pt x="15204322" y="0"/>
                </a:lnTo>
                <a:lnTo>
                  <a:pt x="15204322" y="3896108"/>
                </a:lnTo>
                <a:lnTo>
                  <a:pt x="0" y="389610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a:off x="16435588" y="-75154"/>
            <a:ext cx="1852412" cy="1909535"/>
          </a:xfrm>
          <a:custGeom>
            <a:avLst/>
            <a:gdLst/>
            <a:ahLst/>
            <a:cxnLst/>
            <a:rect l="l" t="t" r="r" b="b"/>
            <a:pathLst>
              <a:path w="1852412" h="1909535">
                <a:moveTo>
                  <a:pt x="0" y="0"/>
                </a:moveTo>
                <a:lnTo>
                  <a:pt x="1852412" y="0"/>
                </a:lnTo>
                <a:lnTo>
                  <a:pt x="1852412" y="1909535"/>
                </a:lnTo>
                <a:lnTo>
                  <a:pt x="0" y="1909535"/>
                </a:lnTo>
                <a:lnTo>
                  <a:pt x="0" y="0"/>
                </a:lnTo>
                <a:close/>
              </a:path>
            </a:pathLst>
          </a:custGeom>
          <a:blipFill>
            <a:blip r:embed="rId4"/>
            <a:stretch>
              <a:fillRect/>
            </a:stretch>
          </a:blipFill>
        </p:spPr>
      </p:sp>
      <p:sp>
        <p:nvSpPr>
          <p:cNvPr id="6" name="TextBox 6"/>
          <p:cNvSpPr txBox="1"/>
          <p:nvPr/>
        </p:nvSpPr>
        <p:spPr>
          <a:xfrm>
            <a:off x="2744831" y="6897235"/>
            <a:ext cx="12798338" cy="1072246"/>
          </a:xfrm>
          <a:prstGeom prst="rect">
            <a:avLst/>
          </a:prstGeom>
        </p:spPr>
        <p:txBody>
          <a:bodyPr lIns="0" tIns="0" rIns="0" bIns="0" rtlCol="0" anchor="t">
            <a:spAutoFit/>
          </a:bodyPr>
          <a:lstStyle/>
          <a:p>
            <a:pPr algn="l">
              <a:lnSpc>
                <a:spcPts val="7920"/>
              </a:lnSpc>
            </a:pPr>
            <a:r>
              <a:rPr lang="en-US" sz="6600" b="1" spc="61">
                <a:solidFill>
                  <a:srgbClr val="000000"/>
                </a:solidFill>
                <a:latin typeface="TT Rounds Condensed Bold"/>
                <a:ea typeface="TT Rounds Condensed Bold"/>
                <a:cs typeface="TT Rounds Condensed Bold"/>
                <a:sym typeface="TT Rounds Condensed Bold"/>
              </a:rPr>
              <a:t>Stand on it or near it, face Qibla say  </a:t>
            </a:r>
          </a:p>
        </p:txBody>
      </p:sp>
      <p:sp>
        <p:nvSpPr>
          <p:cNvPr id="7" name="TextBox 7"/>
          <p:cNvSpPr txBox="1"/>
          <p:nvPr/>
        </p:nvSpPr>
        <p:spPr>
          <a:xfrm>
            <a:off x="1234437" y="935847"/>
            <a:ext cx="8748852" cy="1072247"/>
          </a:xfrm>
          <a:prstGeom prst="rect">
            <a:avLst/>
          </a:prstGeom>
        </p:spPr>
        <p:txBody>
          <a:bodyPr lIns="0" tIns="0" rIns="0" bIns="0" rtlCol="0" anchor="t">
            <a:spAutoFit/>
          </a:bodyPr>
          <a:lstStyle/>
          <a:p>
            <a:pPr algn="l">
              <a:lnSpc>
                <a:spcPts val="7920"/>
              </a:lnSpc>
            </a:pPr>
            <a:r>
              <a:rPr lang="en-US" sz="6600" b="1" spc="61">
                <a:solidFill>
                  <a:srgbClr val="000000"/>
                </a:solidFill>
                <a:latin typeface="TT Rounds Condensed Bold"/>
                <a:ea typeface="TT Rounds Condensed Bold"/>
                <a:cs typeface="TT Rounds Condensed Bold"/>
                <a:sym typeface="TT Rounds Condensed Bold"/>
              </a:rPr>
              <a:t>Then go to Mount Safa</a:t>
            </a:r>
          </a:p>
        </p:txBody>
      </p:sp>
      <p:sp>
        <p:nvSpPr>
          <p:cNvPr id="8" name="TextBox 8"/>
          <p:cNvSpPr txBox="1"/>
          <p:nvPr/>
        </p:nvSpPr>
        <p:spPr>
          <a:xfrm>
            <a:off x="7134225" y="8182318"/>
            <a:ext cx="3484862" cy="1075982"/>
          </a:xfrm>
          <a:prstGeom prst="rect">
            <a:avLst/>
          </a:prstGeom>
        </p:spPr>
        <p:txBody>
          <a:bodyPr lIns="0" tIns="0" rIns="0" bIns="0" rtlCol="0" anchor="t">
            <a:spAutoFit/>
          </a:bodyPr>
          <a:lstStyle/>
          <a:p>
            <a:pPr algn="l">
              <a:lnSpc>
                <a:spcPts val="8487"/>
              </a:lnSpc>
            </a:pPr>
            <a:r>
              <a:rPr lang="ar-EG" sz="7072" b="1">
                <a:solidFill>
                  <a:srgbClr val="000000"/>
                </a:solidFill>
                <a:latin typeface="XB Niloofar Bold"/>
                <a:ea typeface="XB Niloofar Bold"/>
                <a:cs typeface="XB Niloofar Bold"/>
                <a:sym typeface="XB Niloofar Bold"/>
                <a:rtl/>
              </a:rPr>
              <a:t>اللَّهُ أَكْبَرُ</a:t>
            </a:r>
          </a:p>
        </p:txBody>
      </p:sp>
      <p:sp>
        <p:nvSpPr>
          <p:cNvPr id="9" name="Footer Placeholder 3">
            <a:extLst>
              <a:ext uri="{FF2B5EF4-FFF2-40B4-BE49-F238E27FC236}">
                <a16:creationId xmlns:a16="http://schemas.microsoft.com/office/drawing/2014/main" id="{B29CF2FA-63D7-4006-89A3-780A9B1B3446}"/>
              </a:ext>
            </a:extLst>
          </p:cNvPr>
          <p:cNvSpPr txBox="1">
            <a:spLocks/>
          </p:cNvSpPr>
          <p:nvPr/>
        </p:nvSpPr>
        <p:spPr>
          <a:xfrm>
            <a:off x="0" y="9791700"/>
            <a:ext cx="3087756" cy="359229"/>
          </a:xfrm>
          <a:prstGeom prst="rect">
            <a:avLst/>
          </a:prstGeom>
        </p:spPr>
        <p:txBody>
          <a:bodyPr vert="horz" lIns="91440" tIns="45720" rIns="91440" bIns="45720" rtlCol="0" anchor="ctr"/>
          <a:lstStyle>
            <a:defPPr>
              <a:defRPr lang="en-US"/>
            </a:defPPr>
            <a:lvl1pPr marL="0" algn="ctr" defTabSz="457200" rtl="0" eaLnBrk="1" latinLnBrk="0" hangingPunct="1">
              <a:defRPr sz="1200" kern="1200" baseline="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100" dirty="0">
                <a:solidFill>
                  <a:schemeClr val="accent1"/>
                </a:solidFill>
              </a:rPr>
              <a:t>©2025 by Continuous Learning Development</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932360" y="299419"/>
            <a:ext cx="4348302" cy="1072247"/>
          </a:xfrm>
          <a:prstGeom prst="rect">
            <a:avLst/>
          </a:prstGeom>
        </p:spPr>
        <p:txBody>
          <a:bodyPr lIns="0" tIns="0" rIns="0" bIns="0" rtlCol="0" anchor="t">
            <a:spAutoFit/>
          </a:bodyPr>
          <a:lstStyle/>
          <a:p>
            <a:pPr algn="l">
              <a:lnSpc>
                <a:spcPts val="7920"/>
              </a:lnSpc>
            </a:pPr>
            <a:r>
              <a:rPr lang="en-US" sz="6600" b="1" spc="61">
                <a:solidFill>
                  <a:srgbClr val="000000"/>
                </a:solidFill>
                <a:latin typeface="TT Rounds Condensed Bold"/>
                <a:ea typeface="TT Rounds Condensed Bold"/>
                <a:cs typeface="TT Rounds Condensed Bold"/>
                <a:sym typeface="TT Rounds Condensed Bold"/>
              </a:rPr>
              <a:t>Then recite</a:t>
            </a:r>
          </a:p>
        </p:txBody>
      </p:sp>
      <p:sp>
        <p:nvSpPr>
          <p:cNvPr id="3" name="TextBox 3"/>
          <p:cNvSpPr txBox="1"/>
          <p:nvPr/>
        </p:nvSpPr>
        <p:spPr>
          <a:xfrm>
            <a:off x="932360" y="1314516"/>
            <a:ext cx="16836957" cy="5884772"/>
          </a:xfrm>
          <a:prstGeom prst="rect">
            <a:avLst/>
          </a:prstGeom>
        </p:spPr>
        <p:txBody>
          <a:bodyPr lIns="0" tIns="0" rIns="0" bIns="0" rtlCol="0" anchor="t">
            <a:spAutoFit/>
          </a:bodyPr>
          <a:lstStyle/>
          <a:p>
            <a:pPr algn="l">
              <a:lnSpc>
                <a:spcPts val="9373"/>
              </a:lnSpc>
            </a:pPr>
            <a:r>
              <a:rPr lang="en-US" sz="7300" spc="68">
                <a:solidFill>
                  <a:srgbClr val="000000"/>
                </a:solidFill>
                <a:latin typeface="TT Rounds Condensed"/>
                <a:ea typeface="TT Rounds Condensed"/>
                <a:cs typeface="TT Rounds Condensed"/>
                <a:sym typeface="TT Rounds Condensed"/>
              </a:rPr>
              <a:t> </a:t>
            </a:r>
          </a:p>
          <a:p>
            <a:pPr algn="l">
              <a:lnSpc>
                <a:spcPts val="9373"/>
              </a:lnSpc>
            </a:pPr>
            <a:r>
              <a:rPr lang="en-US" sz="7300" spc="68">
                <a:solidFill>
                  <a:srgbClr val="000000"/>
                </a:solidFill>
                <a:latin typeface="XB Niloofar"/>
                <a:ea typeface="XB Niloofar"/>
                <a:cs typeface="XB Niloofar"/>
                <a:sym typeface="XB Niloofar"/>
              </a:rPr>
              <a:t> </a:t>
            </a:r>
            <a:r>
              <a:rPr lang="ar-EG" sz="7300" b="1" spc="68">
                <a:solidFill>
                  <a:srgbClr val="000000"/>
                </a:solidFill>
                <a:latin typeface="XB Niloofar Bold"/>
                <a:ea typeface="XB Niloofar Bold"/>
                <a:cs typeface="XB Niloofar Bold"/>
                <a:sym typeface="XB Niloofar Bold"/>
                <a:rtl/>
              </a:rPr>
              <a:t>لاَ إِلَهَ إِلاَّ اللَّهُ وَحْدَهُ لاَ شَرِيكَ لَهُ لَهُ الْمُلْكُ وَلَهُ الْحَمْدُ يُحْيِي وَيُمِيتُ وَهُوَ عَلَى كُلِّ شَىْءٍ قَدِيرٌ لاَ إِلَهَ إِلاَّ اللَّهُ وَحْدَهُ لاَ شَرِيكَ لَهُ أَنْجَزَ وَعْدَهُ وَنَصَرَ عَبْدَهُ وَهَزَمَ الأَحْزَابَ وَحْدَهُ ‏"‏ </a:t>
            </a:r>
            <a:r>
              <a:rPr lang="he-IL" sz="7300" spc="68">
                <a:solidFill>
                  <a:srgbClr val="000000"/>
                </a:solidFill>
                <a:latin typeface="XB Niloofar"/>
                <a:ea typeface="XB Niloofar"/>
                <a:cs typeface="XB Niloofar"/>
                <a:sym typeface="XB Niloofar"/>
                <a:rtl/>
              </a:rPr>
              <a:t>‏</a:t>
            </a:r>
            <a:r>
              <a:rPr lang="en-US" sz="7300" spc="68">
                <a:solidFill>
                  <a:srgbClr val="000000"/>
                </a:solidFill>
                <a:latin typeface="XB Niloofar"/>
                <a:ea typeface="XB Niloofar"/>
                <a:cs typeface="XB Niloofar"/>
                <a:sym typeface="XB Niloofar"/>
              </a:rPr>
              <a:t> </a:t>
            </a:r>
          </a:p>
        </p:txBody>
      </p:sp>
      <p:sp>
        <p:nvSpPr>
          <p:cNvPr id="4" name="Freeform 4"/>
          <p:cNvSpPr/>
          <p:nvPr/>
        </p:nvSpPr>
        <p:spPr>
          <a:xfrm>
            <a:off x="16335104" y="36733"/>
            <a:ext cx="1924585" cy="1983934"/>
          </a:xfrm>
          <a:custGeom>
            <a:avLst/>
            <a:gdLst/>
            <a:ahLst/>
            <a:cxnLst/>
            <a:rect l="l" t="t" r="r" b="b"/>
            <a:pathLst>
              <a:path w="1924585" h="1983934">
                <a:moveTo>
                  <a:pt x="0" y="0"/>
                </a:moveTo>
                <a:lnTo>
                  <a:pt x="1924585" y="0"/>
                </a:lnTo>
                <a:lnTo>
                  <a:pt x="1924585" y="1983934"/>
                </a:lnTo>
                <a:lnTo>
                  <a:pt x="0" y="1983934"/>
                </a:lnTo>
                <a:lnTo>
                  <a:pt x="0" y="0"/>
                </a:lnTo>
                <a:close/>
              </a:path>
            </a:pathLst>
          </a:custGeom>
          <a:blipFill>
            <a:blip r:embed="rId2"/>
            <a:stretch>
              <a:fillRect/>
            </a:stretch>
          </a:blipFill>
        </p:spPr>
      </p:sp>
      <p:sp>
        <p:nvSpPr>
          <p:cNvPr id="5" name="TextBox 5"/>
          <p:cNvSpPr txBox="1"/>
          <p:nvPr/>
        </p:nvSpPr>
        <p:spPr>
          <a:xfrm>
            <a:off x="1447800" y="7429500"/>
            <a:ext cx="15076173" cy="2087910"/>
          </a:xfrm>
          <a:prstGeom prst="rect">
            <a:avLst/>
          </a:prstGeom>
        </p:spPr>
        <p:txBody>
          <a:bodyPr lIns="0" tIns="0" rIns="0" bIns="0" rtlCol="0" anchor="t">
            <a:spAutoFit/>
          </a:bodyPr>
          <a:lstStyle/>
          <a:p>
            <a:pPr algn="l">
              <a:lnSpc>
                <a:spcPts val="7920"/>
              </a:lnSpc>
            </a:pPr>
            <a:r>
              <a:rPr lang="en-US" sz="6600" b="1" spc="61" dirty="0">
                <a:solidFill>
                  <a:srgbClr val="FF0000"/>
                </a:solidFill>
                <a:latin typeface="TT Rounds Condensed Bold"/>
                <a:ea typeface="TT Rounds Condensed Bold"/>
                <a:cs typeface="TT Rounds Condensed Bold"/>
                <a:sym typeface="TT Rounds Condensed Bold"/>
              </a:rPr>
              <a:t>Note: </a:t>
            </a:r>
            <a:r>
              <a:rPr lang="en-US" sz="6600" b="1" spc="61" dirty="0">
                <a:solidFill>
                  <a:srgbClr val="000000"/>
                </a:solidFill>
                <a:latin typeface="TT Rounds Condensed Bold"/>
                <a:ea typeface="TT Rounds Condensed Bold"/>
                <a:cs typeface="TT Rounds Condensed Bold"/>
                <a:sym typeface="TT Rounds Condensed Bold"/>
              </a:rPr>
              <a:t>Only read it once at the beginning of your ‘</a:t>
            </a:r>
            <a:r>
              <a:rPr lang="en-US" sz="6600" b="1" spc="61" dirty="0" err="1">
                <a:solidFill>
                  <a:srgbClr val="000000"/>
                </a:solidFill>
                <a:latin typeface="TT Rounds Condensed Bold"/>
                <a:ea typeface="TT Rounds Condensed Bold"/>
                <a:cs typeface="TT Rounds Condensed Bold"/>
                <a:sym typeface="TT Rounds Condensed Bold"/>
              </a:rPr>
              <a:t>sai</a:t>
            </a:r>
            <a:r>
              <a:rPr lang="en-US" sz="6600" b="1" spc="61" dirty="0">
                <a:solidFill>
                  <a:srgbClr val="000000"/>
                </a:solidFill>
                <a:latin typeface="TT Rounds Condensed Bold"/>
                <a:ea typeface="TT Rounds Condensed Bold"/>
                <a:cs typeface="TT Rounds Condensed Bold"/>
                <a:sym typeface="TT Rounds Condensed Bold"/>
              </a:rPr>
              <a:t>’</a:t>
            </a:r>
          </a:p>
        </p:txBody>
      </p:sp>
      <p:sp>
        <p:nvSpPr>
          <p:cNvPr id="6" name="Footer Placeholder 3">
            <a:extLst>
              <a:ext uri="{FF2B5EF4-FFF2-40B4-BE49-F238E27FC236}">
                <a16:creationId xmlns:a16="http://schemas.microsoft.com/office/drawing/2014/main" id="{32B16C0C-C724-4BA7-BB84-A35FAB663E55}"/>
              </a:ext>
            </a:extLst>
          </p:cNvPr>
          <p:cNvSpPr txBox="1">
            <a:spLocks/>
          </p:cNvSpPr>
          <p:nvPr/>
        </p:nvSpPr>
        <p:spPr>
          <a:xfrm>
            <a:off x="0" y="9791700"/>
            <a:ext cx="3087756" cy="359229"/>
          </a:xfrm>
          <a:prstGeom prst="rect">
            <a:avLst/>
          </a:prstGeom>
        </p:spPr>
        <p:txBody>
          <a:bodyPr vert="horz" lIns="91440" tIns="45720" rIns="91440" bIns="45720" rtlCol="0" anchor="ctr"/>
          <a:lstStyle>
            <a:defPPr>
              <a:defRPr lang="en-US"/>
            </a:defPPr>
            <a:lvl1pPr marL="0" algn="ctr" defTabSz="457200" rtl="0" eaLnBrk="1" latinLnBrk="0" hangingPunct="1">
              <a:defRPr sz="1200" kern="1200" baseline="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100" dirty="0">
                <a:solidFill>
                  <a:schemeClr val="accent1"/>
                </a:solidFill>
              </a:rPr>
              <a:t>©2025 by Continuous Learning Development</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054978" y="3538891"/>
            <a:ext cx="15204322" cy="3896108"/>
          </a:xfrm>
          <a:custGeom>
            <a:avLst/>
            <a:gdLst/>
            <a:ahLst/>
            <a:cxnLst/>
            <a:rect l="l" t="t" r="r" b="b"/>
            <a:pathLst>
              <a:path w="15204322" h="3896108">
                <a:moveTo>
                  <a:pt x="0" y="0"/>
                </a:moveTo>
                <a:lnTo>
                  <a:pt x="15204322" y="0"/>
                </a:lnTo>
                <a:lnTo>
                  <a:pt x="15204322" y="3896108"/>
                </a:lnTo>
                <a:lnTo>
                  <a:pt x="0" y="389610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a:off x="16444701" y="78630"/>
            <a:ext cx="1843299" cy="1900141"/>
          </a:xfrm>
          <a:custGeom>
            <a:avLst/>
            <a:gdLst/>
            <a:ahLst/>
            <a:cxnLst/>
            <a:rect l="l" t="t" r="r" b="b"/>
            <a:pathLst>
              <a:path w="1843299" h="1900141">
                <a:moveTo>
                  <a:pt x="0" y="0"/>
                </a:moveTo>
                <a:lnTo>
                  <a:pt x="1843299" y="0"/>
                </a:lnTo>
                <a:lnTo>
                  <a:pt x="1843299" y="1900140"/>
                </a:lnTo>
                <a:lnTo>
                  <a:pt x="0" y="1900140"/>
                </a:lnTo>
                <a:lnTo>
                  <a:pt x="0" y="0"/>
                </a:lnTo>
                <a:close/>
              </a:path>
            </a:pathLst>
          </a:custGeom>
          <a:blipFill>
            <a:blip r:embed="rId4"/>
            <a:stretch>
              <a:fillRect/>
            </a:stretch>
          </a:blipFill>
        </p:spPr>
      </p:sp>
      <p:sp>
        <p:nvSpPr>
          <p:cNvPr id="4" name="Freeform 4"/>
          <p:cNvSpPr/>
          <p:nvPr/>
        </p:nvSpPr>
        <p:spPr>
          <a:xfrm>
            <a:off x="8518296" y="1053875"/>
            <a:ext cx="3176164" cy="3864593"/>
          </a:xfrm>
          <a:custGeom>
            <a:avLst/>
            <a:gdLst/>
            <a:ahLst/>
            <a:cxnLst/>
            <a:rect l="l" t="t" r="r" b="b"/>
            <a:pathLst>
              <a:path w="3176164" h="3864593">
                <a:moveTo>
                  <a:pt x="0" y="0"/>
                </a:moveTo>
                <a:lnTo>
                  <a:pt x="3176163" y="0"/>
                </a:lnTo>
                <a:lnTo>
                  <a:pt x="3176163" y="3864593"/>
                </a:lnTo>
                <a:lnTo>
                  <a:pt x="0" y="3864593"/>
                </a:lnTo>
                <a:lnTo>
                  <a:pt x="0" y="0"/>
                </a:lnTo>
                <a:close/>
              </a:path>
            </a:pathLst>
          </a:custGeom>
          <a:blipFill>
            <a:blip r:embed="rId5"/>
            <a:stretch>
              <a:fillRect/>
            </a:stretch>
          </a:blipFill>
        </p:spPr>
      </p:sp>
      <p:sp>
        <p:nvSpPr>
          <p:cNvPr id="5" name="TextBox 5"/>
          <p:cNvSpPr txBox="1"/>
          <p:nvPr/>
        </p:nvSpPr>
        <p:spPr>
          <a:xfrm>
            <a:off x="156753" y="150073"/>
            <a:ext cx="9271363" cy="2836098"/>
          </a:xfrm>
          <a:prstGeom prst="rect">
            <a:avLst/>
          </a:prstGeom>
        </p:spPr>
        <p:txBody>
          <a:bodyPr lIns="0" tIns="0" rIns="0" bIns="0" rtlCol="0" anchor="t">
            <a:spAutoFit/>
          </a:bodyPr>
          <a:lstStyle/>
          <a:p>
            <a:pPr algn="l">
              <a:lnSpc>
                <a:spcPts val="7200"/>
              </a:lnSpc>
            </a:pPr>
            <a:r>
              <a:rPr lang="en-US" sz="6000" b="1" spc="56">
                <a:solidFill>
                  <a:srgbClr val="000000"/>
                </a:solidFill>
                <a:latin typeface="TT Rounds Condensed Bold"/>
                <a:ea typeface="TT Rounds Condensed Bold"/>
                <a:cs typeface="TT Rounds Condensed Bold"/>
                <a:sym typeface="TT Rounds Condensed Bold"/>
              </a:rPr>
              <a:t>Now walk towards ‘Marwa’ </a:t>
            </a:r>
          </a:p>
          <a:p>
            <a:pPr algn="l">
              <a:lnSpc>
                <a:spcPts val="7200"/>
              </a:lnSpc>
            </a:pPr>
            <a:r>
              <a:rPr lang="en-US" sz="6000" b="1" spc="56">
                <a:solidFill>
                  <a:srgbClr val="000000"/>
                </a:solidFill>
                <a:latin typeface="TT Rounds Condensed Bold"/>
                <a:ea typeface="TT Rounds Condensed Bold"/>
                <a:cs typeface="TT Rounds Condensed Bold"/>
                <a:sym typeface="TT Rounds Condensed Bold"/>
              </a:rPr>
              <a:t>Raise hands and supplicate on the way</a:t>
            </a:r>
          </a:p>
        </p:txBody>
      </p:sp>
      <p:sp>
        <p:nvSpPr>
          <p:cNvPr id="6" name="TextBox 6"/>
          <p:cNvSpPr txBox="1"/>
          <p:nvPr/>
        </p:nvSpPr>
        <p:spPr>
          <a:xfrm>
            <a:off x="480323" y="6149107"/>
            <a:ext cx="2748100" cy="1072246"/>
          </a:xfrm>
          <a:prstGeom prst="rect">
            <a:avLst/>
          </a:prstGeom>
        </p:spPr>
        <p:txBody>
          <a:bodyPr lIns="0" tIns="0" rIns="0" bIns="0" rtlCol="0" anchor="t">
            <a:spAutoFit/>
          </a:bodyPr>
          <a:lstStyle/>
          <a:p>
            <a:pPr algn="l">
              <a:lnSpc>
                <a:spcPts val="7920"/>
              </a:lnSpc>
            </a:pPr>
            <a:r>
              <a:rPr lang="en-US" sz="6600" b="1" spc="61">
                <a:solidFill>
                  <a:srgbClr val="FF0000"/>
                </a:solidFill>
                <a:latin typeface="TT Rounds Condensed Bold"/>
                <a:ea typeface="TT Rounds Condensed Bold"/>
                <a:cs typeface="TT Rounds Condensed Bold"/>
                <a:sym typeface="TT Rounds Condensed Bold"/>
              </a:rPr>
              <a:t>Al-Safa</a:t>
            </a:r>
          </a:p>
        </p:txBody>
      </p:sp>
      <p:sp>
        <p:nvSpPr>
          <p:cNvPr id="7" name="TextBox 7"/>
          <p:cNvSpPr txBox="1"/>
          <p:nvPr/>
        </p:nvSpPr>
        <p:spPr>
          <a:xfrm>
            <a:off x="13860214" y="2976647"/>
            <a:ext cx="4189098" cy="1072246"/>
          </a:xfrm>
          <a:prstGeom prst="rect">
            <a:avLst/>
          </a:prstGeom>
        </p:spPr>
        <p:txBody>
          <a:bodyPr lIns="0" tIns="0" rIns="0" bIns="0" rtlCol="0" anchor="t">
            <a:spAutoFit/>
          </a:bodyPr>
          <a:lstStyle/>
          <a:p>
            <a:pPr algn="l">
              <a:lnSpc>
                <a:spcPts val="7920"/>
              </a:lnSpc>
            </a:pPr>
            <a:r>
              <a:rPr lang="en-US" sz="6600" b="1" spc="61">
                <a:solidFill>
                  <a:srgbClr val="FF0000"/>
                </a:solidFill>
                <a:latin typeface="TT Rounds Condensed Bold"/>
                <a:ea typeface="TT Rounds Condensed Bold"/>
                <a:cs typeface="TT Rounds Condensed Bold"/>
                <a:sym typeface="TT Rounds Condensed Bold"/>
              </a:rPr>
              <a:t>Al-Marwaa</a:t>
            </a:r>
          </a:p>
        </p:txBody>
      </p:sp>
      <p:sp>
        <p:nvSpPr>
          <p:cNvPr id="8" name="Footer Placeholder 3">
            <a:extLst>
              <a:ext uri="{FF2B5EF4-FFF2-40B4-BE49-F238E27FC236}">
                <a16:creationId xmlns:a16="http://schemas.microsoft.com/office/drawing/2014/main" id="{1F08F1C2-07F0-460D-9999-37AA447053BF}"/>
              </a:ext>
            </a:extLst>
          </p:cNvPr>
          <p:cNvSpPr txBox="1">
            <a:spLocks/>
          </p:cNvSpPr>
          <p:nvPr/>
        </p:nvSpPr>
        <p:spPr>
          <a:xfrm>
            <a:off x="0" y="9791700"/>
            <a:ext cx="3087756" cy="359229"/>
          </a:xfrm>
          <a:prstGeom prst="rect">
            <a:avLst/>
          </a:prstGeom>
        </p:spPr>
        <p:txBody>
          <a:bodyPr vert="horz" lIns="91440" tIns="45720" rIns="91440" bIns="45720" rtlCol="0" anchor="ctr"/>
          <a:lstStyle>
            <a:defPPr>
              <a:defRPr lang="en-US"/>
            </a:defPPr>
            <a:lvl1pPr marL="0" algn="ctr" defTabSz="457200" rtl="0" eaLnBrk="1" latinLnBrk="0" hangingPunct="1">
              <a:defRPr sz="1200" kern="1200" baseline="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100" dirty="0">
                <a:solidFill>
                  <a:schemeClr val="accent1"/>
                </a:solidFill>
              </a:rPr>
              <a:t>©2025 by Continuous Learning Development</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87808" y="1998569"/>
            <a:ext cx="2748100" cy="1072247"/>
          </a:xfrm>
          <a:prstGeom prst="rect">
            <a:avLst/>
          </a:prstGeom>
        </p:spPr>
        <p:txBody>
          <a:bodyPr lIns="0" tIns="0" rIns="0" bIns="0" rtlCol="0" anchor="t">
            <a:spAutoFit/>
          </a:bodyPr>
          <a:lstStyle/>
          <a:p>
            <a:pPr algn="l">
              <a:lnSpc>
                <a:spcPts val="7920"/>
              </a:lnSpc>
            </a:pPr>
            <a:r>
              <a:rPr lang="en-US" sz="6600" b="1" spc="61">
                <a:solidFill>
                  <a:srgbClr val="FF0000"/>
                </a:solidFill>
                <a:latin typeface="TT Rounds Condensed Bold"/>
                <a:ea typeface="TT Rounds Condensed Bold"/>
                <a:cs typeface="TT Rounds Condensed Bold"/>
                <a:sym typeface="TT Rounds Condensed Bold"/>
              </a:rPr>
              <a:t>Al-Safa</a:t>
            </a:r>
          </a:p>
        </p:txBody>
      </p:sp>
      <p:sp>
        <p:nvSpPr>
          <p:cNvPr id="3" name="Freeform 3"/>
          <p:cNvSpPr/>
          <p:nvPr/>
        </p:nvSpPr>
        <p:spPr>
          <a:xfrm>
            <a:off x="2061859" y="2829256"/>
            <a:ext cx="15204322" cy="3896108"/>
          </a:xfrm>
          <a:custGeom>
            <a:avLst/>
            <a:gdLst/>
            <a:ahLst/>
            <a:cxnLst/>
            <a:rect l="l" t="t" r="r" b="b"/>
            <a:pathLst>
              <a:path w="15204322" h="3896108">
                <a:moveTo>
                  <a:pt x="0" y="0"/>
                </a:moveTo>
                <a:lnTo>
                  <a:pt x="15204322" y="0"/>
                </a:lnTo>
                <a:lnTo>
                  <a:pt x="15204322" y="3896108"/>
                </a:lnTo>
                <a:lnTo>
                  <a:pt x="0" y="389610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6339978" y="-6645"/>
            <a:ext cx="1948022" cy="2008094"/>
          </a:xfrm>
          <a:custGeom>
            <a:avLst/>
            <a:gdLst/>
            <a:ahLst/>
            <a:cxnLst/>
            <a:rect l="l" t="t" r="r" b="b"/>
            <a:pathLst>
              <a:path w="1948022" h="2008094">
                <a:moveTo>
                  <a:pt x="0" y="0"/>
                </a:moveTo>
                <a:lnTo>
                  <a:pt x="1948022" y="0"/>
                </a:lnTo>
                <a:lnTo>
                  <a:pt x="1948022" y="2008093"/>
                </a:lnTo>
                <a:lnTo>
                  <a:pt x="0" y="2008093"/>
                </a:lnTo>
                <a:lnTo>
                  <a:pt x="0" y="0"/>
                </a:lnTo>
                <a:close/>
              </a:path>
            </a:pathLst>
          </a:custGeom>
          <a:blipFill>
            <a:blip r:embed="rId4"/>
            <a:stretch>
              <a:fillRect/>
            </a:stretch>
          </a:blipFill>
        </p:spPr>
      </p:sp>
      <p:sp>
        <p:nvSpPr>
          <p:cNvPr id="5" name="TextBox 5"/>
          <p:cNvSpPr txBox="1"/>
          <p:nvPr/>
        </p:nvSpPr>
        <p:spPr>
          <a:xfrm>
            <a:off x="3435909" y="7136963"/>
            <a:ext cx="12798338" cy="933450"/>
          </a:xfrm>
          <a:prstGeom prst="rect">
            <a:avLst/>
          </a:prstGeom>
        </p:spPr>
        <p:txBody>
          <a:bodyPr lIns="0" tIns="0" rIns="0" bIns="0" rtlCol="0" anchor="t">
            <a:spAutoFit/>
          </a:bodyPr>
          <a:lstStyle/>
          <a:p>
            <a:pPr algn="l">
              <a:lnSpc>
                <a:spcPts val="7320"/>
              </a:lnSpc>
            </a:pPr>
            <a:r>
              <a:rPr lang="en-US" sz="6100" b="1" spc="57">
                <a:solidFill>
                  <a:srgbClr val="000000"/>
                </a:solidFill>
                <a:latin typeface="TT Rounds Condensed Bold"/>
                <a:ea typeface="TT Rounds Condensed Bold"/>
                <a:cs typeface="TT Rounds Condensed Bold"/>
                <a:sym typeface="TT Rounds Condensed Bold"/>
              </a:rPr>
              <a:t>Stand on it or near it, face Qibla say  </a:t>
            </a:r>
          </a:p>
        </p:txBody>
      </p:sp>
      <p:sp>
        <p:nvSpPr>
          <p:cNvPr id="6" name="TextBox 6"/>
          <p:cNvSpPr txBox="1"/>
          <p:nvPr/>
        </p:nvSpPr>
        <p:spPr>
          <a:xfrm>
            <a:off x="1028700" y="487814"/>
            <a:ext cx="9885462" cy="1009650"/>
          </a:xfrm>
          <a:prstGeom prst="rect">
            <a:avLst/>
          </a:prstGeom>
        </p:spPr>
        <p:txBody>
          <a:bodyPr lIns="0" tIns="0" rIns="0" bIns="0" rtlCol="0" anchor="t">
            <a:spAutoFit/>
          </a:bodyPr>
          <a:lstStyle/>
          <a:p>
            <a:pPr algn="l">
              <a:lnSpc>
                <a:spcPts val="7920"/>
              </a:lnSpc>
            </a:pPr>
            <a:r>
              <a:rPr lang="en-US" sz="6600" b="1" spc="61">
                <a:solidFill>
                  <a:srgbClr val="000000"/>
                </a:solidFill>
                <a:latin typeface="TT Rounds Condensed Bold"/>
                <a:ea typeface="TT Rounds Condensed Bold"/>
                <a:cs typeface="TT Rounds Condensed Bold"/>
                <a:sym typeface="TT Rounds Condensed Bold"/>
              </a:rPr>
              <a:t>At Mount Marwa</a:t>
            </a:r>
          </a:p>
        </p:txBody>
      </p:sp>
      <p:sp>
        <p:nvSpPr>
          <p:cNvPr id="7" name="TextBox 7"/>
          <p:cNvSpPr txBox="1"/>
          <p:nvPr/>
        </p:nvSpPr>
        <p:spPr>
          <a:xfrm>
            <a:off x="13623962" y="2819731"/>
            <a:ext cx="4189098" cy="1072247"/>
          </a:xfrm>
          <a:prstGeom prst="rect">
            <a:avLst/>
          </a:prstGeom>
        </p:spPr>
        <p:txBody>
          <a:bodyPr lIns="0" tIns="0" rIns="0" bIns="0" rtlCol="0" anchor="t">
            <a:spAutoFit/>
          </a:bodyPr>
          <a:lstStyle/>
          <a:p>
            <a:pPr algn="l">
              <a:lnSpc>
                <a:spcPts val="7920"/>
              </a:lnSpc>
            </a:pPr>
            <a:r>
              <a:rPr lang="en-US" sz="6600" b="1" spc="61">
                <a:solidFill>
                  <a:srgbClr val="FF0000"/>
                </a:solidFill>
                <a:latin typeface="TT Rounds Condensed Bold"/>
                <a:ea typeface="TT Rounds Condensed Bold"/>
                <a:cs typeface="TT Rounds Condensed Bold"/>
                <a:sym typeface="TT Rounds Condensed Bold"/>
              </a:rPr>
              <a:t>Al-Marwaa</a:t>
            </a:r>
          </a:p>
        </p:txBody>
      </p:sp>
      <p:sp>
        <p:nvSpPr>
          <p:cNvPr id="8" name="TextBox 8"/>
          <p:cNvSpPr txBox="1"/>
          <p:nvPr/>
        </p:nvSpPr>
        <p:spPr>
          <a:xfrm>
            <a:off x="6667187" y="8491538"/>
            <a:ext cx="5993666" cy="1533525"/>
          </a:xfrm>
          <a:prstGeom prst="rect">
            <a:avLst/>
          </a:prstGeom>
        </p:spPr>
        <p:txBody>
          <a:bodyPr lIns="0" tIns="0" rIns="0" bIns="0" rtlCol="0" anchor="t">
            <a:spAutoFit/>
          </a:bodyPr>
          <a:lstStyle/>
          <a:p>
            <a:pPr algn="l">
              <a:lnSpc>
                <a:spcPts val="12121"/>
              </a:lnSpc>
            </a:pPr>
            <a:r>
              <a:rPr lang="ar-EG" sz="10101" b="1">
                <a:solidFill>
                  <a:srgbClr val="000000"/>
                </a:solidFill>
                <a:latin typeface="XB Niloofar Bold"/>
                <a:ea typeface="XB Niloofar Bold"/>
                <a:cs typeface="XB Niloofar Bold"/>
                <a:sym typeface="XB Niloofar Bold"/>
                <a:rtl/>
              </a:rPr>
              <a:t>اللَّهُ أَكْبَرُ</a:t>
            </a:r>
          </a:p>
        </p:txBody>
      </p:sp>
      <p:sp>
        <p:nvSpPr>
          <p:cNvPr id="9" name="Footer Placeholder 3">
            <a:extLst>
              <a:ext uri="{FF2B5EF4-FFF2-40B4-BE49-F238E27FC236}">
                <a16:creationId xmlns:a16="http://schemas.microsoft.com/office/drawing/2014/main" id="{2A4B6392-BF48-4DC5-B392-C41CDBCFEFB0}"/>
              </a:ext>
            </a:extLst>
          </p:cNvPr>
          <p:cNvSpPr txBox="1">
            <a:spLocks/>
          </p:cNvSpPr>
          <p:nvPr/>
        </p:nvSpPr>
        <p:spPr>
          <a:xfrm>
            <a:off x="0" y="9791700"/>
            <a:ext cx="3087756" cy="359229"/>
          </a:xfrm>
          <a:prstGeom prst="rect">
            <a:avLst/>
          </a:prstGeom>
        </p:spPr>
        <p:txBody>
          <a:bodyPr vert="horz" lIns="91440" tIns="45720" rIns="91440" bIns="45720" rtlCol="0" anchor="ctr"/>
          <a:lstStyle>
            <a:defPPr>
              <a:defRPr lang="en-US"/>
            </a:defPPr>
            <a:lvl1pPr marL="0" algn="ctr" defTabSz="457200" rtl="0" eaLnBrk="1" latinLnBrk="0" hangingPunct="1">
              <a:defRPr sz="1200" kern="1200" baseline="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100" dirty="0">
                <a:solidFill>
                  <a:schemeClr val="accent1"/>
                </a:solidFill>
              </a:rPr>
              <a:t>©2025 by Continuous Learning Development</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6659987" y="0"/>
            <a:ext cx="1628013" cy="1678216"/>
          </a:xfrm>
          <a:custGeom>
            <a:avLst/>
            <a:gdLst/>
            <a:ahLst/>
            <a:cxnLst/>
            <a:rect l="l" t="t" r="r" b="b"/>
            <a:pathLst>
              <a:path w="1628013" h="1678216">
                <a:moveTo>
                  <a:pt x="0" y="0"/>
                </a:moveTo>
                <a:lnTo>
                  <a:pt x="1628013" y="0"/>
                </a:lnTo>
                <a:lnTo>
                  <a:pt x="1628013" y="1678216"/>
                </a:lnTo>
                <a:lnTo>
                  <a:pt x="0" y="1678216"/>
                </a:lnTo>
                <a:lnTo>
                  <a:pt x="0" y="0"/>
                </a:lnTo>
                <a:close/>
              </a:path>
            </a:pathLst>
          </a:custGeom>
          <a:blipFill>
            <a:blip r:embed="rId2"/>
            <a:stretch>
              <a:fillRect/>
            </a:stretch>
          </a:blipFill>
        </p:spPr>
      </p:sp>
      <p:sp>
        <p:nvSpPr>
          <p:cNvPr id="3" name="TextBox 3"/>
          <p:cNvSpPr txBox="1"/>
          <p:nvPr/>
        </p:nvSpPr>
        <p:spPr>
          <a:xfrm>
            <a:off x="932360" y="299419"/>
            <a:ext cx="4348302" cy="1072247"/>
          </a:xfrm>
          <a:prstGeom prst="rect">
            <a:avLst/>
          </a:prstGeom>
        </p:spPr>
        <p:txBody>
          <a:bodyPr lIns="0" tIns="0" rIns="0" bIns="0" rtlCol="0" anchor="t">
            <a:spAutoFit/>
          </a:bodyPr>
          <a:lstStyle/>
          <a:p>
            <a:pPr algn="l">
              <a:lnSpc>
                <a:spcPts val="7920"/>
              </a:lnSpc>
            </a:pPr>
            <a:r>
              <a:rPr lang="en-US" sz="6600" b="1" spc="61">
                <a:solidFill>
                  <a:srgbClr val="000000"/>
                </a:solidFill>
                <a:latin typeface="TT Rounds Condensed Bold"/>
                <a:ea typeface="TT Rounds Condensed Bold"/>
                <a:cs typeface="TT Rounds Condensed Bold"/>
                <a:sym typeface="TT Rounds Condensed Bold"/>
              </a:rPr>
              <a:t>Then recite</a:t>
            </a:r>
          </a:p>
        </p:txBody>
      </p:sp>
      <p:sp>
        <p:nvSpPr>
          <p:cNvPr id="4" name="TextBox 4"/>
          <p:cNvSpPr txBox="1"/>
          <p:nvPr/>
        </p:nvSpPr>
        <p:spPr>
          <a:xfrm>
            <a:off x="1600200" y="7962900"/>
            <a:ext cx="15610861" cy="847725"/>
          </a:xfrm>
          <a:prstGeom prst="rect">
            <a:avLst/>
          </a:prstGeom>
        </p:spPr>
        <p:txBody>
          <a:bodyPr lIns="0" tIns="0" rIns="0" bIns="0" rtlCol="0" anchor="t">
            <a:spAutoFit/>
          </a:bodyPr>
          <a:lstStyle/>
          <a:p>
            <a:pPr algn="l">
              <a:lnSpc>
                <a:spcPts val="6600"/>
              </a:lnSpc>
            </a:pPr>
            <a:r>
              <a:rPr lang="en-US" sz="5500" b="1" spc="51" dirty="0">
                <a:solidFill>
                  <a:srgbClr val="FF0000"/>
                </a:solidFill>
                <a:latin typeface="TT Rounds Condensed Bold"/>
                <a:ea typeface="TT Rounds Condensed Bold"/>
                <a:cs typeface="TT Rounds Condensed Bold"/>
                <a:sym typeface="TT Rounds Condensed Bold"/>
              </a:rPr>
              <a:t>Note: </a:t>
            </a:r>
            <a:r>
              <a:rPr lang="en-US" sz="5500" b="1" spc="51" dirty="0">
                <a:solidFill>
                  <a:srgbClr val="000000"/>
                </a:solidFill>
                <a:latin typeface="TT Rounds Condensed Bold"/>
                <a:ea typeface="TT Rounds Condensed Bold"/>
                <a:cs typeface="TT Rounds Condensed Bold"/>
                <a:sym typeface="TT Rounds Condensed Bold"/>
              </a:rPr>
              <a:t>Only read it once at the beginning of your ‘</a:t>
            </a:r>
            <a:r>
              <a:rPr lang="en-US" sz="5500" b="1" spc="51" dirty="0" err="1">
                <a:solidFill>
                  <a:srgbClr val="000000"/>
                </a:solidFill>
                <a:latin typeface="TT Rounds Condensed Bold"/>
                <a:ea typeface="TT Rounds Condensed Bold"/>
                <a:cs typeface="TT Rounds Condensed Bold"/>
                <a:sym typeface="TT Rounds Condensed Bold"/>
              </a:rPr>
              <a:t>sai</a:t>
            </a:r>
            <a:r>
              <a:rPr lang="en-US" sz="5500" b="1" spc="51" dirty="0">
                <a:solidFill>
                  <a:srgbClr val="000000"/>
                </a:solidFill>
                <a:latin typeface="TT Rounds Condensed Bold"/>
                <a:ea typeface="TT Rounds Condensed Bold"/>
                <a:cs typeface="TT Rounds Condensed Bold"/>
                <a:sym typeface="TT Rounds Condensed Bold"/>
              </a:rPr>
              <a:t>’</a:t>
            </a:r>
          </a:p>
        </p:txBody>
      </p:sp>
      <p:sp>
        <p:nvSpPr>
          <p:cNvPr id="5" name="TextBox 5"/>
          <p:cNvSpPr txBox="1"/>
          <p:nvPr/>
        </p:nvSpPr>
        <p:spPr>
          <a:xfrm>
            <a:off x="424449" y="1669308"/>
            <a:ext cx="17439103" cy="4863463"/>
          </a:xfrm>
          <a:prstGeom prst="rect">
            <a:avLst/>
          </a:prstGeom>
        </p:spPr>
        <p:txBody>
          <a:bodyPr lIns="0" tIns="0" rIns="0" bIns="0" rtlCol="0" anchor="t">
            <a:spAutoFit/>
          </a:bodyPr>
          <a:lstStyle/>
          <a:p>
            <a:pPr algn="l">
              <a:lnSpc>
                <a:spcPts val="9630"/>
              </a:lnSpc>
            </a:pPr>
            <a:r>
              <a:rPr lang="en-US" sz="7500" spc="70">
                <a:solidFill>
                  <a:srgbClr val="000000"/>
                </a:solidFill>
                <a:latin typeface="XB Niloofar"/>
                <a:ea typeface="XB Niloofar"/>
                <a:cs typeface="XB Niloofar"/>
                <a:sym typeface="XB Niloofar"/>
              </a:rPr>
              <a:t>  </a:t>
            </a:r>
            <a:r>
              <a:rPr lang="ar-EG" sz="7500" b="1" spc="70">
                <a:solidFill>
                  <a:srgbClr val="000000"/>
                </a:solidFill>
                <a:latin typeface="XB Niloofar Bold"/>
                <a:ea typeface="XB Niloofar Bold"/>
                <a:cs typeface="XB Niloofar Bold"/>
                <a:sym typeface="XB Niloofar Bold"/>
                <a:rtl/>
              </a:rPr>
              <a:t>لاَ إِلَهَ إِلاَّ اللَّهُ وَحْدَهُ لاَ شَرِيكَ لَهُ لَهُ الْمُلْكُ وَلَهُ الْحَمْدُ يُحْيِي وَيُمِيتُ وَهُوَ عَلَى كُلِّ شَىْءٍ قَدِيرٌ لاَ إِلَهَ إِلاَّ اللَّهُ وَحْدَهُ لاَ شَرِيكَ لَهُ أَنْجَزَ وَعْدَهُ وَنَصَرَ عَبْدَهُ وَهَزَمَ الأَحْزَابَ وَحْدَهُ ‏"‏ </a:t>
            </a:r>
            <a:r>
              <a:rPr lang="he-IL" sz="7500" spc="70">
                <a:solidFill>
                  <a:srgbClr val="000000"/>
                </a:solidFill>
                <a:latin typeface="XB Niloofar"/>
                <a:ea typeface="XB Niloofar"/>
                <a:cs typeface="XB Niloofar"/>
                <a:sym typeface="XB Niloofar"/>
                <a:rtl/>
              </a:rPr>
              <a:t>‏</a:t>
            </a:r>
            <a:r>
              <a:rPr lang="en-US" sz="7500" spc="70">
                <a:solidFill>
                  <a:srgbClr val="000000"/>
                </a:solidFill>
                <a:latin typeface="XB Niloofar"/>
                <a:ea typeface="XB Niloofar"/>
                <a:cs typeface="XB Niloofar"/>
                <a:sym typeface="XB Niloofar"/>
              </a:rPr>
              <a:t> </a:t>
            </a:r>
          </a:p>
        </p:txBody>
      </p:sp>
      <p:sp>
        <p:nvSpPr>
          <p:cNvPr id="6" name="Footer Placeholder 3">
            <a:extLst>
              <a:ext uri="{FF2B5EF4-FFF2-40B4-BE49-F238E27FC236}">
                <a16:creationId xmlns:a16="http://schemas.microsoft.com/office/drawing/2014/main" id="{29048BD1-1D3C-4937-9AE8-0261A06A4756}"/>
              </a:ext>
            </a:extLst>
          </p:cNvPr>
          <p:cNvSpPr txBox="1">
            <a:spLocks/>
          </p:cNvSpPr>
          <p:nvPr/>
        </p:nvSpPr>
        <p:spPr>
          <a:xfrm>
            <a:off x="0" y="9791700"/>
            <a:ext cx="3087756" cy="359229"/>
          </a:xfrm>
          <a:prstGeom prst="rect">
            <a:avLst/>
          </a:prstGeom>
        </p:spPr>
        <p:txBody>
          <a:bodyPr vert="horz" lIns="91440" tIns="45720" rIns="91440" bIns="45720" rtlCol="0" anchor="ctr"/>
          <a:lstStyle>
            <a:defPPr>
              <a:defRPr lang="en-US"/>
            </a:defPPr>
            <a:lvl1pPr marL="0" algn="ctr" defTabSz="457200" rtl="0" eaLnBrk="1" latinLnBrk="0" hangingPunct="1">
              <a:defRPr sz="1200" kern="1200" baseline="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100" dirty="0">
                <a:solidFill>
                  <a:schemeClr val="accent1"/>
                </a:solidFill>
              </a:rPr>
              <a:t>©2025 by Continuous Learning Development</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3330" y="3507590"/>
            <a:ext cx="2748100" cy="1072246"/>
          </a:xfrm>
          <a:prstGeom prst="rect">
            <a:avLst/>
          </a:prstGeom>
        </p:spPr>
        <p:txBody>
          <a:bodyPr lIns="0" tIns="0" rIns="0" bIns="0" rtlCol="0" anchor="t">
            <a:spAutoFit/>
          </a:bodyPr>
          <a:lstStyle/>
          <a:p>
            <a:pPr algn="l">
              <a:lnSpc>
                <a:spcPts val="7920"/>
              </a:lnSpc>
            </a:pPr>
            <a:r>
              <a:rPr lang="en-US" sz="6600" b="1" spc="61">
                <a:solidFill>
                  <a:srgbClr val="FF0000"/>
                </a:solidFill>
                <a:latin typeface="TT Rounds Condensed Bold"/>
                <a:ea typeface="TT Rounds Condensed Bold"/>
                <a:cs typeface="TT Rounds Condensed Bold"/>
                <a:sym typeface="TT Rounds Condensed Bold"/>
              </a:rPr>
              <a:t>Al-Safa</a:t>
            </a:r>
          </a:p>
        </p:txBody>
      </p:sp>
      <p:sp>
        <p:nvSpPr>
          <p:cNvPr id="3" name="TextBox 3"/>
          <p:cNvSpPr txBox="1"/>
          <p:nvPr/>
        </p:nvSpPr>
        <p:spPr>
          <a:xfrm>
            <a:off x="13781311" y="3879015"/>
            <a:ext cx="4189098" cy="1072247"/>
          </a:xfrm>
          <a:prstGeom prst="rect">
            <a:avLst/>
          </a:prstGeom>
        </p:spPr>
        <p:txBody>
          <a:bodyPr lIns="0" tIns="0" rIns="0" bIns="0" rtlCol="0" anchor="t">
            <a:spAutoFit/>
          </a:bodyPr>
          <a:lstStyle/>
          <a:p>
            <a:pPr algn="l">
              <a:lnSpc>
                <a:spcPts val="7920"/>
              </a:lnSpc>
            </a:pPr>
            <a:r>
              <a:rPr lang="en-US" sz="6600" b="1" spc="61">
                <a:solidFill>
                  <a:srgbClr val="FF0000"/>
                </a:solidFill>
                <a:latin typeface="TT Rounds Condensed Bold"/>
                <a:ea typeface="TT Rounds Condensed Bold"/>
                <a:cs typeface="TT Rounds Condensed Bold"/>
                <a:sym typeface="TT Rounds Condensed Bold"/>
              </a:rPr>
              <a:t>Al-Marwaa</a:t>
            </a:r>
          </a:p>
        </p:txBody>
      </p:sp>
      <p:sp>
        <p:nvSpPr>
          <p:cNvPr id="4" name="TextBox 4"/>
          <p:cNvSpPr txBox="1"/>
          <p:nvPr/>
        </p:nvSpPr>
        <p:spPr>
          <a:xfrm>
            <a:off x="3028110" y="7157974"/>
            <a:ext cx="886641" cy="989439"/>
          </a:xfrm>
          <a:prstGeom prst="rect">
            <a:avLst/>
          </a:prstGeom>
        </p:spPr>
        <p:txBody>
          <a:bodyPr lIns="0" tIns="0" rIns="0" bIns="0" rtlCol="0" anchor="t">
            <a:spAutoFit/>
          </a:bodyPr>
          <a:lstStyle/>
          <a:p>
            <a:pPr algn="ctr">
              <a:lnSpc>
                <a:spcPts val="7200"/>
              </a:lnSpc>
            </a:pPr>
            <a:r>
              <a:rPr lang="en-US" sz="6000" b="1" spc="56">
                <a:solidFill>
                  <a:srgbClr val="000000"/>
                </a:solidFill>
                <a:latin typeface="TT Rounds Condensed Bold"/>
                <a:ea typeface="TT Rounds Condensed Bold"/>
                <a:cs typeface="TT Rounds Condensed Bold"/>
                <a:sym typeface="TT Rounds Condensed Bold"/>
              </a:rPr>
              <a:t>1</a:t>
            </a:r>
          </a:p>
        </p:txBody>
      </p:sp>
      <p:sp>
        <p:nvSpPr>
          <p:cNvPr id="5" name="TextBox 5"/>
          <p:cNvSpPr txBox="1"/>
          <p:nvPr/>
        </p:nvSpPr>
        <p:spPr>
          <a:xfrm>
            <a:off x="9909318" y="4780579"/>
            <a:ext cx="886641" cy="989439"/>
          </a:xfrm>
          <a:prstGeom prst="rect">
            <a:avLst/>
          </a:prstGeom>
        </p:spPr>
        <p:txBody>
          <a:bodyPr lIns="0" tIns="0" rIns="0" bIns="0" rtlCol="0" anchor="t">
            <a:spAutoFit/>
          </a:bodyPr>
          <a:lstStyle/>
          <a:p>
            <a:pPr algn="ctr">
              <a:lnSpc>
                <a:spcPts val="7200"/>
              </a:lnSpc>
            </a:pPr>
            <a:r>
              <a:rPr lang="en-US" sz="6000" b="1" spc="56">
                <a:solidFill>
                  <a:srgbClr val="000000"/>
                </a:solidFill>
                <a:latin typeface="TT Rounds Condensed Bold"/>
                <a:ea typeface="TT Rounds Condensed Bold"/>
                <a:cs typeface="TT Rounds Condensed Bold"/>
                <a:sym typeface="TT Rounds Condensed Bold"/>
              </a:rPr>
              <a:t>2</a:t>
            </a:r>
          </a:p>
        </p:txBody>
      </p:sp>
      <p:sp>
        <p:nvSpPr>
          <p:cNvPr id="6" name="TextBox 6"/>
          <p:cNvSpPr txBox="1"/>
          <p:nvPr/>
        </p:nvSpPr>
        <p:spPr>
          <a:xfrm>
            <a:off x="8579357" y="4780579"/>
            <a:ext cx="886641" cy="989439"/>
          </a:xfrm>
          <a:prstGeom prst="rect">
            <a:avLst/>
          </a:prstGeom>
        </p:spPr>
        <p:txBody>
          <a:bodyPr lIns="0" tIns="0" rIns="0" bIns="0" rtlCol="0" anchor="t">
            <a:spAutoFit/>
          </a:bodyPr>
          <a:lstStyle/>
          <a:p>
            <a:pPr algn="ctr">
              <a:lnSpc>
                <a:spcPts val="7200"/>
              </a:lnSpc>
            </a:pPr>
            <a:r>
              <a:rPr lang="en-US" sz="6000" b="1" spc="56">
                <a:solidFill>
                  <a:srgbClr val="000000"/>
                </a:solidFill>
                <a:latin typeface="TT Rounds Condensed Bold"/>
                <a:ea typeface="TT Rounds Condensed Bold"/>
                <a:cs typeface="TT Rounds Condensed Bold"/>
                <a:sym typeface="TT Rounds Condensed Bold"/>
              </a:rPr>
              <a:t>4</a:t>
            </a:r>
          </a:p>
        </p:txBody>
      </p:sp>
      <p:sp>
        <p:nvSpPr>
          <p:cNvPr id="7" name="TextBox 7"/>
          <p:cNvSpPr txBox="1"/>
          <p:nvPr/>
        </p:nvSpPr>
        <p:spPr>
          <a:xfrm>
            <a:off x="7037441" y="4780579"/>
            <a:ext cx="886641" cy="989439"/>
          </a:xfrm>
          <a:prstGeom prst="rect">
            <a:avLst/>
          </a:prstGeom>
        </p:spPr>
        <p:txBody>
          <a:bodyPr lIns="0" tIns="0" rIns="0" bIns="0" rtlCol="0" anchor="t">
            <a:spAutoFit/>
          </a:bodyPr>
          <a:lstStyle/>
          <a:p>
            <a:pPr algn="ctr">
              <a:lnSpc>
                <a:spcPts val="7200"/>
              </a:lnSpc>
            </a:pPr>
            <a:r>
              <a:rPr lang="en-US" sz="6000" b="1" spc="56">
                <a:solidFill>
                  <a:srgbClr val="000000"/>
                </a:solidFill>
                <a:latin typeface="TT Rounds Condensed Bold"/>
                <a:ea typeface="TT Rounds Condensed Bold"/>
                <a:cs typeface="TT Rounds Condensed Bold"/>
                <a:sym typeface="TT Rounds Condensed Bold"/>
              </a:rPr>
              <a:t>6</a:t>
            </a:r>
          </a:p>
        </p:txBody>
      </p:sp>
      <p:sp>
        <p:nvSpPr>
          <p:cNvPr id="8" name="Freeform 8"/>
          <p:cNvSpPr/>
          <p:nvPr/>
        </p:nvSpPr>
        <p:spPr>
          <a:xfrm>
            <a:off x="1358326" y="3888540"/>
            <a:ext cx="14684706" cy="3762956"/>
          </a:xfrm>
          <a:custGeom>
            <a:avLst/>
            <a:gdLst/>
            <a:ahLst/>
            <a:cxnLst/>
            <a:rect l="l" t="t" r="r" b="b"/>
            <a:pathLst>
              <a:path w="14684706" h="3762956">
                <a:moveTo>
                  <a:pt x="0" y="0"/>
                </a:moveTo>
                <a:lnTo>
                  <a:pt x="14684707" y="0"/>
                </a:lnTo>
                <a:lnTo>
                  <a:pt x="14684707" y="3762956"/>
                </a:lnTo>
                <a:lnTo>
                  <a:pt x="0" y="376295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9" name="Freeform 9"/>
          <p:cNvSpPr/>
          <p:nvPr/>
        </p:nvSpPr>
        <p:spPr>
          <a:xfrm>
            <a:off x="0" y="0"/>
            <a:ext cx="1642642" cy="1693296"/>
          </a:xfrm>
          <a:custGeom>
            <a:avLst/>
            <a:gdLst/>
            <a:ahLst/>
            <a:cxnLst/>
            <a:rect l="l" t="t" r="r" b="b"/>
            <a:pathLst>
              <a:path w="1642642" h="1693296">
                <a:moveTo>
                  <a:pt x="0" y="0"/>
                </a:moveTo>
                <a:lnTo>
                  <a:pt x="1642642" y="0"/>
                </a:lnTo>
                <a:lnTo>
                  <a:pt x="1642642" y="1693296"/>
                </a:lnTo>
                <a:lnTo>
                  <a:pt x="0" y="1693296"/>
                </a:lnTo>
                <a:lnTo>
                  <a:pt x="0" y="0"/>
                </a:lnTo>
                <a:close/>
              </a:path>
            </a:pathLst>
          </a:custGeom>
          <a:blipFill>
            <a:blip r:embed="rId4"/>
            <a:stretch>
              <a:fillRect/>
            </a:stretch>
          </a:blipFill>
        </p:spPr>
      </p:sp>
      <p:sp>
        <p:nvSpPr>
          <p:cNvPr id="10" name="TextBox 10"/>
          <p:cNvSpPr txBox="1"/>
          <p:nvPr/>
        </p:nvSpPr>
        <p:spPr>
          <a:xfrm>
            <a:off x="5120764" y="7881631"/>
            <a:ext cx="886641" cy="989439"/>
          </a:xfrm>
          <a:prstGeom prst="rect">
            <a:avLst/>
          </a:prstGeom>
        </p:spPr>
        <p:txBody>
          <a:bodyPr lIns="0" tIns="0" rIns="0" bIns="0" rtlCol="0" anchor="t">
            <a:spAutoFit/>
          </a:bodyPr>
          <a:lstStyle/>
          <a:p>
            <a:pPr algn="ctr">
              <a:lnSpc>
                <a:spcPts val="7200"/>
              </a:lnSpc>
            </a:pPr>
            <a:r>
              <a:rPr lang="en-US" sz="6000" b="1" spc="56">
                <a:solidFill>
                  <a:srgbClr val="000000"/>
                </a:solidFill>
                <a:latin typeface="TT Rounds Condensed Bold"/>
                <a:ea typeface="TT Rounds Condensed Bold"/>
                <a:cs typeface="TT Rounds Condensed Bold"/>
                <a:sym typeface="TT Rounds Condensed Bold"/>
              </a:rPr>
              <a:t>3</a:t>
            </a:r>
          </a:p>
        </p:txBody>
      </p:sp>
      <p:sp>
        <p:nvSpPr>
          <p:cNvPr id="11" name="TextBox 11"/>
          <p:cNvSpPr txBox="1"/>
          <p:nvPr/>
        </p:nvSpPr>
        <p:spPr>
          <a:xfrm>
            <a:off x="7213417" y="8128363"/>
            <a:ext cx="886641" cy="989439"/>
          </a:xfrm>
          <a:prstGeom prst="rect">
            <a:avLst/>
          </a:prstGeom>
        </p:spPr>
        <p:txBody>
          <a:bodyPr lIns="0" tIns="0" rIns="0" bIns="0" rtlCol="0" anchor="t">
            <a:spAutoFit/>
          </a:bodyPr>
          <a:lstStyle/>
          <a:p>
            <a:pPr algn="ctr">
              <a:lnSpc>
                <a:spcPts val="7200"/>
              </a:lnSpc>
            </a:pPr>
            <a:r>
              <a:rPr lang="en-US" sz="6000" b="1" spc="56">
                <a:solidFill>
                  <a:srgbClr val="000000"/>
                </a:solidFill>
                <a:latin typeface="TT Rounds Condensed Bold"/>
                <a:ea typeface="TT Rounds Condensed Bold"/>
                <a:cs typeface="TT Rounds Condensed Bold"/>
                <a:sym typeface="TT Rounds Condensed Bold"/>
              </a:rPr>
              <a:t>5</a:t>
            </a:r>
          </a:p>
        </p:txBody>
      </p:sp>
      <p:sp>
        <p:nvSpPr>
          <p:cNvPr id="12" name="TextBox 12"/>
          <p:cNvSpPr txBox="1"/>
          <p:nvPr/>
        </p:nvSpPr>
        <p:spPr>
          <a:xfrm>
            <a:off x="9465998" y="7643169"/>
            <a:ext cx="886641" cy="989439"/>
          </a:xfrm>
          <a:prstGeom prst="rect">
            <a:avLst/>
          </a:prstGeom>
        </p:spPr>
        <p:txBody>
          <a:bodyPr lIns="0" tIns="0" rIns="0" bIns="0" rtlCol="0" anchor="t">
            <a:spAutoFit/>
          </a:bodyPr>
          <a:lstStyle/>
          <a:p>
            <a:pPr algn="ctr">
              <a:lnSpc>
                <a:spcPts val="7200"/>
              </a:lnSpc>
            </a:pPr>
            <a:r>
              <a:rPr lang="en-US" sz="6000" b="1" spc="56">
                <a:solidFill>
                  <a:srgbClr val="000000"/>
                </a:solidFill>
                <a:latin typeface="TT Rounds Condensed Bold"/>
                <a:ea typeface="TT Rounds Condensed Bold"/>
                <a:cs typeface="TT Rounds Condensed Bold"/>
                <a:sym typeface="TT Rounds Condensed Bold"/>
              </a:rPr>
              <a:t>7</a:t>
            </a:r>
          </a:p>
        </p:txBody>
      </p:sp>
      <p:sp>
        <p:nvSpPr>
          <p:cNvPr id="13" name="TextBox 13"/>
          <p:cNvSpPr txBox="1"/>
          <p:nvPr/>
        </p:nvSpPr>
        <p:spPr>
          <a:xfrm>
            <a:off x="1358326" y="1320523"/>
            <a:ext cx="16190714" cy="1292849"/>
          </a:xfrm>
          <a:prstGeom prst="rect">
            <a:avLst/>
          </a:prstGeom>
        </p:spPr>
        <p:txBody>
          <a:bodyPr lIns="0" tIns="0" rIns="0" bIns="0" rtlCol="0" anchor="t">
            <a:spAutoFit/>
          </a:bodyPr>
          <a:lstStyle/>
          <a:p>
            <a:pPr algn="ctr">
              <a:lnSpc>
                <a:spcPts val="10640"/>
              </a:lnSpc>
            </a:pPr>
            <a:r>
              <a:rPr lang="en-US" sz="7600" b="1">
                <a:solidFill>
                  <a:srgbClr val="000000"/>
                </a:solidFill>
                <a:latin typeface="Canva Sans Bold"/>
                <a:ea typeface="Canva Sans Bold"/>
                <a:cs typeface="Canva Sans Bold"/>
                <a:sym typeface="Canva Sans Bold"/>
              </a:rPr>
              <a:t>Make dua raising hands during Sa’i</a:t>
            </a:r>
          </a:p>
        </p:txBody>
      </p:sp>
      <p:sp>
        <p:nvSpPr>
          <p:cNvPr id="15" name="Footer Placeholder 3">
            <a:extLst>
              <a:ext uri="{FF2B5EF4-FFF2-40B4-BE49-F238E27FC236}">
                <a16:creationId xmlns:a16="http://schemas.microsoft.com/office/drawing/2014/main" id="{C50D8BC7-E4F0-4085-A12D-FA13B7EF37C6}"/>
              </a:ext>
            </a:extLst>
          </p:cNvPr>
          <p:cNvSpPr txBox="1">
            <a:spLocks/>
          </p:cNvSpPr>
          <p:nvPr/>
        </p:nvSpPr>
        <p:spPr>
          <a:xfrm>
            <a:off x="152400" y="9944100"/>
            <a:ext cx="3087756" cy="359229"/>
          </a:xfrm>
          <a:prstGeom prst="rect">
            <a:avLst/>
          </a:prstGeom>
        </p:spPr>
        <p:txBody>
          <a:bodyPr vert="horz" lIns="91440" tIns="45720" rIns="91440" bIns="45720" rtlCol="0" anchor="ctr"/>
          <a:lstStyle>
            <a:defPPr>
              <a:defRPr lang="en-US"/>
            </a:defPPr>
            <a:lvl1pPr marL="0" algn="ctr" defTabSz="457200" rtl="0" eaLnBrk="1" latinLnBrk="0" hangingPunct="1">
              <a:defRPr sz="1200" kern="1200" baseline="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100" dirty="0">
                <a:solidFill>
                  <a:schemeClr val="accent1"/>
                </a:solidFill>
              </a:rPr>
              <a:t>©2025 by Continuous Learning Development</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94278" y="275506"/>
            <a:ext cx="16765022" cy="5424562"/>
          </a:xfrm>
          <a:prstGeom prst="rect">
            <a:avLst/>
          </a:prstGeom>
        </p:spPr>
        <p:txBody>
          <a:bodyPr lIns="0" tIns="0" rIns="0" bIns="0" rtlCol="0" anchor="t">
            <a:spAutoFit/>
          </a:bodyPr>
          <a:lstStyle/>
          <a:p>
            <a:pPr algn="l">
              <a:lnSpc>
                <a:spcPts val="4720"/>
              </a:lnSpc>
            </a:pPr>
            <a:r>
              <a:rPr lang="en-US" sz="3933" b="1" spc="36" dirty="0">
                <a:solidFill>
                  <a:srgbClr val="000000"/>
                </a:solidFill>
                <a:latin typeface="TT Rounds Condensed Bold"/>
                <a:ea typeface="TT Rounds Condensed Bold"/>
                <a:cs typeface="TT Rounds Condensed Bold"/>
                <a:sym typeface="TT Rounds Condensed Bold"/>
              </a:rPr>
              <a:t>Leave Mina on 11ᵗʰ </a:t>
            </a:r>
            <a:r>
              <a:rPr lang="en-US" sz="3933" b="1" spc="36" dirty="0" err="1">
                <a:solidFill>
                  <a:srgbClr val="000000"/>
                </a:solidFill>
                <a:latin typeface="TT Rounds Condensed Bold"/>
                <a:ea typeface="TT Rounds Condensed Bold"/>
                <a:cs typeface="TT Rounds Condensed Bold"/>
                <a:sym typeface="TT Rounds Condensed Bold"/>
              </a:rPr>
              <a:t>Dhul</a:t>
            </a:r>
            <a:r>
              <a:rPr lang="en-US" sz="3933" b="1" spc="36" dirty="0">
                <a:solidFill>
                  <a:srgbClr val="000000"/>
                </a:solidFill>
                <a:latin typeface="TT Rounds Condensed Bold"/>
                <a:ea typeface="TT Rounds Condensed Bold"/>
                <a:cs typeface="TT Rounds Condensed Bold"/>
                <a:sym typeface="TT Rounds Condensed Bold"/>
              </a:rPr>
              <a:t> </a:t>
            </a:r>
            <a:r>
              <a:rPr lang="en-US" sz="3933" b="1" spc="36" dirty="0" err="1">
                <a:solidFill>
                  <a:srgbClr val="000000"/>
                </a:solidFill>
                <a:latin typeface="TT Rounds Condensed Bold"/>
                <a:ea typeface="TT Rounds Condensed Bold"/>
                <a:cs typeface="TT Rounds Condensed Bold"/>
                <a:sym typeface="TT Rounds Condensed Bold"/>
              </a:rPr>
              <a:t>Hijjah</a:t>
            </a:r>
            <a:r>
              <a:rPr lang="en-US" sz="3933" b="1" spc="36" dirty="0">
                <a:solidFill>
                  <a:srgbClr val="000000"/>
                </a:solidFill>
                <a:latin typeface="TT Rounds Condensed Bold"/>
                <a:ea typeface="TT Rounds Condensed Bold"/>
                <a:cs typeface="TT Rounds Condensed Bold"/>
                <a:sym typeface="TT Rounds Condensed Bold"/>
              </a:rPr>
              <a:t> for </a:t>
            </a:r>
            <a:r>
              <a:rPr lang="en-US" sz="3933" b="1" spc="36" dirty="0" err="1">
                <a:solidFill>
                  <a:srgbClr val="000000"/>
                </a:solidFill>
                <a:latin typeface="TT Rounds Condensed Bold"/>
                <a:ea typeface="TT Rounds Condensed Bold"/>
                <a:cs typeface="TT Rounds Condensed Bold"/>
                <a:sym typeface="TT Rounds Condensed Bold"/>
              </a:rPr>
              <a:t>Jamaraat</a:t>
            </a:r>
            <a:r>
              <a:rPr lang="en-US" sz="3933" b="1" spc="36" dirty="0">
                <a:solidFill>
                  <a:srgbClr val="000000"/>
                </a:solidFill>
                <a:latin typeface="TT Rounds Condensed Bold"/>
                <a:ea typeface="TT Rounds Condensed Bold"/>
                <a:cs typeface="TT Rounds Condensed Bold"/>
                <a:sym typeface="TT Rounds Condensed Bold"/>
              </a:rPr>
              <a:t>, after </a:t>
            </a:r>
            <a:r>
              <a:rPr lang="en-US" sz="3933" b="1" spc="36" dirty="0" err="1">
                <a:solidFill>
                  <a:srgbClr val="000000"/>
                </a:solidFill>
                <a:latin typeface="TT Rounds Condensed Bold"/>
                <a:ea typeface="TT Rounds Condensed Bold"/>
                <a:cs typeface="TT Rounds Condensed Bold"/>
                <a:sym typeface="TT Rounds Condensed Bold"/>
              </a:rPr>
              <a:t>zhur</a:t>
            </a:r>
            <a:r>
              <a:rPr lang="en-US" sz="3933" b="1" spc="36" dirty="0">
                <a:solidFill>
                  <a:srgbClr val="000000"/>
                </a:solidFill>
                <a:latin typeface="TT Rounds Condensed Bold"/>
                <a:ea typeface="TT Rounds Condensed Bold"/>
                <a:cs typeface="TT Rounds Condensed Bold"/>
                <a:sym typeface="TT Rounds Condensed Bold"/>
              </a:rPr>
              <a:t> </a:t>
            </a:r>
          </a:p>
          <a:p>
            <a:pPr algn="l">
              <a:lnSpc>
                <a:spcPts val="4720"/>
              </a:lnSpc>
            </a:pPr>
            <a:r>
              <a:rPr lang="en-US" sz="3933" b="1" spc="36" dirty="0">
                <a:solidFill>
                  <a:srgbClr val="000000"/>
                </a:solidFill>
                <a:latin typeface="TT Rounds Condensed Bold"/>
                <a:ea typeface="TT Rounds Condensed Bold"/>
                <a:cs typeface="TT Rounds Condensed Bold"/>
                <a:sym typeface="TT Rounds Condensed Bold"/>
              </a:rPr>
              <a:t>Hold pebble with finger &amp; thumb </a:t>
            </a:r>
          </a:p>
          <a:p>
            <a:pPr algn="l">
              <a:lnSpc>
                <a:spcPts val="4720"/>
              </a:lnSpc>
            </a:pPr>
            <a:r>
              <a:rPr lang="en-US" sz="3933" b="1" spc="36" dirty="0">
                <a:solidFill>
                  <a:srgbClr val="000000"/>
                </a:solidFill>
                <a:latin typeface="TT Rounds Condensed Bold"/>
                <a:ea typeface="TT Rounds Condensed Bold"/>
                <a:cs typeface="TT Rounds Condensed Bold"/>
                <a:sym typeface="TT Rounds Condensed Bold"/>
              </a:rPr>
              <a:t>Say Allah </a:t>
            </a:r>
            <a:r>
              <a:rPr lang="en-US" sz="3933" b="1" spc="36" dirty="0">
                <a:solidFill>
                  <a:srgbClr val="000000"/>
                </a:solidFill>
                <a:latin typeface="TT Rounds Condensed" panose="020B0604020202020204" charset="0"/>
                <a:ea typeface="TT Rounds Condensed Bold"/>
                <a:cs typeface="Traditional Arabic" panose="02020603050405020304" pitchFamily="18" charset="-78"/>
                <a:sym typeface="TT Rounds Condensed Bold"/>
              </a:rPr>
              <a:t>Akbar</a:t>
            </a:r>
            <a:r>
              <a:rPr lang="en-GB" sz="3933" b="1" spc="36" dirty="0">
                <a:solidFill>
                  <a:srgbClr val="000000"/>
                </a:solidFill>
                <a:latin typeface="Traditional Arabic" panose="02020603050405020304" pitchFamily="18" charset="-78"/>
                <a:ea typeface="TT Rounds Condensed Bold"/>
                <a:cs typeface="Traditional Arabic" panose="02020603050405020304" pitchFamily="18" charset="-78"/>
                <a:sym typeface="TT Rounds Condensed Bold"/>
              </a:rPr>
              <a:t> </a:t>
            </a:r>
            <a:r>
              <a:rPr lang="ar-EG" sz="3933" b="1" spc="36" dirty="0">
                <a:solidFill>
                  <a:srgbClr val="000000"/>
                </a:solidFill>
                <a:latin typeface="Traditional Arabic" panose="02020603050405020304" pitchFamily="18" charset="-78"/>
                <a:ea typeface="TT Rounds Condensed Bold"/>
                <a:cs typeface="Traditional Arabic" panose="02020603050405020304" pitchFamily="18" charset="-78"/>
                <a:sym typeface="TT Rounds Condensed Bold"/>
              </a:rPr>
              <a:t> الله اكبر</a:t>
            </a:r>
            <a:r>
              <a:rPr lang="en-US" sz="3933" b="1" spc="36" dirty="0">
                <a:solidFill>
                  <a:srgbClr val="000000"/>
                </a:solidFill>
                <a:latin typeface="TT Rounds Condensed Bold"/>
                <a:ea typeface="TT Rounds Condensed Bold"/>
                <a:cs typeface="TT Rounds Condensed Bold"/>
                <a:sym typeface="TT Rounds Condensed Bold"/>
              </a:rPr>
              <a:t>every time you throw a pebble (7X)</a:t>
            </a:r>
          </a:p>
          <a:p>
            <a:pPr algn="l">
              <a:lnSpc>
                <a:spcPts val="4720"/>
              </a:lnSpc>
            </a:pPr>
            <a:r>
              <a:rPr lang="en-US" sz="3933" b="1" spc="36" dirty="0">
                <a:solidFill>
                  <a:srgbClr val="000000"/>
                </a:solidFill>
                <a:latin typeface="TT Rounds Condensed Bold"/>
                <a:ea typeface="TT Rounds Condensed Bold"/>
                <a:cs typeface="TT Rounds Condensed Bold"/>
                <a:sym typeface="TT Rounds Condensed Bold"/>
              </a:rPr>
              <a:t>Hit at the smallest pillar </a:t>
            </a:r>
          </a:p>
          <a:p>
            <a:pPr algn="l">
              <a:lnSpc>
                <a:spcPts val="4720"/>
              </a:lnSpc>
            </a:pPr>
            <a:r>
              <a:rPr lang="en-US" sz="3933" b="1" spc="36" dirty="0">
                <a:solidFill>
                  <a:srgbClr val="000000"/>
                </a:solidFill>
                <a:latin typeface="TT Rounds Condensed Bold"/>
                <a:ea typeface="TT Rounds Condensed Bold"/>
                <a:cs typeface="TT Rounds Condensed Bold"/>
                <a:sym typeface="TT Rounds Condensed Bold"/>
              </a:rPr>
              <a:t>Stand after the </a:t>
            </a:r>
            <a:r>
              <a:rPr lang="en-US" sz="3933" b="1" spc="36" dirty="0" err="1">
                <a:solidFill>
                  <a:srgbClr val="000000"/>
                </a:solidFill>
                <a:latin typeface="TT Rounds Condensed Bold"/>
                <a:ea typeface="TT Rounds Condensed Bold"/>
                <a:cs typeface="TT Rounds Condensed Bold"/>
                <a:sym typeface="TT Rounds Condensed Bold"/>
              </a:rPr>
              <a:t>jamarah</a:t>
            </a:r>
            <a:r>
              <a:rPr lang="en-US" sz="3933" b="1" spc="36" dirty="0">
                <a:solidFill>
                  <a:srgbClr val="000000"/>
                </a:solidFill>
                <a:latin typeface="TT Rounds Condensed Bold"/>
                <a:ea typeface="TT Rounds Condensed Bold"/>
                <a:cs typeface="TT Rounds Condensed Bold"/>
                <a:sym typeface="TT Rounds Condensed Bold"/>
              </a:rPr>
              <a:t> &amp; make a long </a:t>
            </a:r>
            <a:r>
              <a:rPr lang="en-US" sz="3933" b="1" spc="36" dirty="0" err="1">
                <a:solidFill>
                  <a:srgbClr val="000000"/>
                </a:solidFill>
                <a:latin typeface="TT Rounds Condensed Bold"/>
                <a:ea typeface="TT Rounds Condensed Bold"/>
                <a:cs typeface="TT Rounds Condensed Bold"/>
                <a:sym typeface="TT Rounds Condensed Bold"/>
              </a:rPr>
              <a:t>dua</a:t>
            </a:r>
            <a:r>
              <a:rPr lang="en-US" sz="3933" b="1" spc="36" dirty="0">
                <a:solidFill>
                  <a:srgbClr val="000000"/>
                </a:solidFill>
                <a:latin typeface="TT Rounds Condensed Bold"/>
                <a:ea typeface="TT Rounds Condensed Bold"/>
                <a:cs typeface="TT Rounds Condensed Bold"/>
                <a:sym typeface="TT Rounds Condensed Bold"/>
              </a:rPr>
              <a:t> facing qibla &amp; raising hands</a:t>
            </a:r>
          </a:p>
          <a:p>
            <a:pPr algn="l">
              <a:lnSpc>
                <a:spcPts val="4720"/>
              </a:lnSpc>
            </a:pPr>
            <a:r>
              <a:rPr lang="en-US" sz="3933" b="1" spc="36" dirty="0">
                <a:solidFill>
                  <a:srgbClr val="000000"/>
                </a:solidFill>
                <a:latin typeface="TT Rounds Condensed Bold"/>
                <a:ea typeface="TT Rounds Condensed Bold"/>
                <a:cs typeface="TT Rounds Condensed Bold"/>
                <a:sym typeface="TT Rounds Condensed Bold"/>
              </a:rPr>
              <a:t>Then stone middle </a:t>
            </a:r>
            <a:r>
              <a:rPr lang="en-US" sz="3933" b="1" spc="36" dirty="0" err="1">
                <a:solidFill>
                  <a:srgbClr val="000000"/>
                </a:solidFill>
                <a:latin typeface="TT Rounds Condensed Bold"/>
                <a:ea typeface="TT Rounds Condensed Bold"/>
                <a:cs typeface="TT Rounds Condensed Bold"/>
                <a:sym typeface="TT Rounds Condensed Bold"/>
              </a:rPr>
              <a:t>jamarah</a:t>
            </a:r>
            <a:r>
              <a:rPr lang="en-US" sz="3933" b="1" spc="36" dirty="0">
                <a:solidFill>
                  <a:srgbClr val="000000"/>
                </a:solidFill>
                <a:latin typeface="TT Rounds Condensed Bold"/>
                <a:ea typeface="TT Rounds Condensed Bold"/>
                <a:cs typeface="TT Rounds Condensed Bold"/>
                <a:sym typeface="TT Rounds Condensed Bold"/>
              </a:rPr>
              <a:t>   </a:t>
            </a:r>
          </a:p>
          <a:p>
            <a:pPr algn="l">
              <a:lnSpc>
                <a:spcPts val="4720"/>
              </a:lnSpc>
            </a:pPr>
            <a:r>
              <a:rPr lang="en-US" sz="3933" b="1" spc="36" dirty="0">
                <a:solidFill>
                  <a:srgbClr val="000000"/>
                </a:solidFill>
                <a:latin typeface="TT Rounds Condensed Bold"/>
                <a:ea typeface="TT Rounds Condensed Bold"/>
                <a:cs typeface="TT Rounds Condensed Bold"/>
                <a:sym typeface="TT Rounds Condensed Bold"/>
              </a:rPr>
              <a:t>Stand after the </a:t>
            </a:r>
            <a:r>
              <a:rPr lang="en-US" sz="3933" b="1" spc="36" dirty="0" err="1">
                <a:solidFill>
                  <a:srgbClr val="000000"/>
                </a:solidFill>
                <a:latin typeface="TT Rounds Condensed Bold"/>
                <a:ea typeface="TT Rounds Condensed Bold"/>
                <a:cs typeface="TT Rounds Condensed Bold"/>
                <a:sym typeface="TT Rounds Condensed Bold"/>
              </a:rPr>
              <a:t>jamarah</a:t>
            </a:r>
            <a:r>
              <a:rPr lang="en-US" sz="3933" b="1" spc="36" dirty="0">
                <a:solidFill>
                  <a:srgbClr val="000000"/>
                </a:solidFill>
                <a:latin typeface="TT Rounds Condensed Bold"/>
                <a:ea typeface="TT Rounds Condensed Bold"/>
                <a:cs typeface="TT Rounds Condensed Bold"/>
                <a:sym typeface="TT Rounds Condensed Bold"/>
              </a:rPr>
              <a:t> &amp; make a long </a:t>
            </a:r>
            <a:r>
              <a:rPr lang="en-US" sz="3933" b="1" spc="36" dirty="0" err="1">
                <a:solidFill>
                  <a:srgbClr val="000000"/>
                </a:solidFill>
                <a:latin typeface="TT Rounds Condensed Bold"/>
                <a:ea typeface="TT Rounds Condensed Bold"/>
                <a:cs typeface="TT Rounds Condensed Bold"/>
                <a:sym typeface="TT Rounds Condensed Bold"/>
              </a:rPr>
              <a:t>dua</a:t>
            </a:r>
            <a:r>
              <a:rPr lang="en-US" sz="3933" b="1" spc="36" dirty="0">
                <a:solidFill>
                  <a:srgbClr val="000000"/>
                </a:solidFill>
                <a:latin typeface="TT Rounds Condensed Bold"/>
                <a:ea typeface="TT Rounds Condensed Bold"/>
                <a:cs typeface="TT Rounds Condensed Bold"/>
                <a:sym typeface="TT Rounds Condensed Bold"/>
              </a:rPr>
              <a:t> facing qibla &amp; raising hands</a:t>
            </a:r>
          </a:p>
          <a:p>
            <a:pPr algn="l">
              <a:lnSpc>
                <a:spcPts val="4720"/>
              </a:lnSpc>
            </a:pPr>
            <a:r>
              <a:rPr lang="en-US" sz="3933" b="1" spc="36" dirty="0">
                <a:solidFill>
                  <a:srgbClr val="000000"/>
                </a:solidFill>
                <a:latin typeface="TT Rounds Condensed Bold"/>
                <a:ea typeface="TT Rounds Condensed Bold"/>
                <a:cs typeface="TT Rounds Condensed Bold"/>
                <a:sym typeface="TT Rounds Condensed Bold"/>
              </a:rPr>
              <a:t>Then stone the big </a:t>
            </a:r>
            <a:r>
              <a:rPr lang="en-US" sz="3933" b="1" spc="36" dirty="0" err="1">
                <a:solidFill>
                  <a:srgbClr val="000000"/>
                </a:solidFill>
                <a:latin typeface="TT Rounds Condensed Bold"/>
                <a:ea typeface="TT Rounds Condensed Bold"/>
                <a:cs typeface="TT Rounds Condensed Bold"/>
                <a:sym typeface="TT Rounds Condensed Bold"/>
              </a:rPr>
              <a:t>janarah</a:t>
            </a:r>
            <a:r>
              <a:rPr lang="en-US" sz="3933" b="1" spc="36" dirty="0">
                <a:solidFill>
                  <a:srgbClr val="000000"/>
                </a:solidFill>
                <a:latin typeface="TT Rounds Condensed Bold"/>
                <a:ea typeface="TT Rounds Condensed Bold"/>
                <a:cs typeface="TT Rounds Condensed Bold"/>
                <a:sym typeface="TT Rounds Condensed Bold"/>
              </a:rPr>
              <a:t>, but do NOT make </a:t>
            </a:r>
            <a:r>
              <a:rPr lang="en-US" sz="3933" b="1" spc="36" dirty="0" err="1">
                <a:solidFill>
                  <a:srgbClr val="000000"/>
                </a:solidFill>
                <a:latin typeface="TT Rounds Condensed Bold"/>
                <a:ea typeface="TT Rounds Condensed Bold"/>
                <a:cs typeface="TT Rounds Condensed Bold"/>
                <a:sym typeface="TT Rounds Condensed Bold"/>
              </a:rPr>
              <a:t>dua</a:t>
            </a:r>
            <a:r>
              <a:rPr lang="en-US" sz="3933" b="1" spc="36" dirty="0">
                <a:solidFill>
                  <a:srgbClr val="000000"/>
                </a:solidFill>
                <a:latin typeface="TT Rounds Condensed Bold"/>
                <a:ea typeface="TT Rounds Condensed Bold"/>
                <a:cs typeface="TT Rounds Condensed Bold"/>
                <a:sym typeface="TT Rounds Condensed Bold"/>
              </a:rPr>
              <a:t> &amp; depart quickly </a:t>
            </a:r>
          </a:p>
          <a:p>
            <a:pPr algn="l">
              <a:lnSpc>
                <a:spcPts val="4720"/>
              </a:lnSpc>
            </a:pPr>
            <a:endParaRPr lang="en-US" sz="3933" b="1" spc="36" dirty="0">
              <a:solidFill>
                <a:srgbClr val="000000"/>
              </a:solidFill>
              <a:latin typeface="TT Rounds Condensed Bold"/>
              <a:ea typeface="TT Rounds Condensed Bold"/>
              <a:cs typeface="TT Rounds Condensed Bold"/>
              <a:sym typeface="TT Rounds Condensed Bold"/>
            </a:endParaRPr>
          </a:p>
        </p:txBody>
      </p:sp>
      <p:sp>
        <p:nvSpPr>
          <p:cNvPr id="3" name="Freeform 3"/>
          <p:cNvSpPr/>
          <p:nvPr/>
        </p:nvSpPr>
        <p:spPr>
          <a:xfrm>
            <a:off x="0" y="7198893"/>
            <a:ext cx="4435342" cy="3088107"/>
          </a:xfrm>
          <a:custGeom>
            <a:avLst/>
            <a:gdLst/>
            <a:ahLst/>
            <a:cxnLst/>
            <a:rect l="l" t="t" r="r" b="b"/>
            <a:pathLst>
              <a:path w="4435342" h="3088107">
                <a:moveTo>
                  <a:pt x="0" y="0"/>
                </a:moveTo>
                <a:lnTo>
                  <a:pt x="4435342" y="0"/>
                </a:lnTo>
                <a:lnTo>
                  <a:pt x="4435342" y="3088107"/>
                </a:lnTo>
                <a:lnTo>
                  <a:pt x="0" y="308810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4435342" y="5911247"/>
            <a:ext cx="6284744" cy="4375753"/>
          </a:xfrm>
          <a:custGeom>
            <a:avLst/>
            <a:gdLst/>
            <a:ahLst/>
            <a:cxnLst/>
            <a:rect l="l" t="t" r="r" b="b"/>
            <a:pathLst>
              <a:path w="6284744" h="4375753">
                <a:moveTo>
                  <a:pt x="0" y="0"/>
                </a:moveTo>
                <a:lnTo>
                  <a:pt x="6284744" y="0"/>
                </a:lnTo>
                <a:lnTo>
                  <a:pt x="6284744" y="4375753"/>
                </a:lnTo>
                <a:lnTo>
                  <a:pt x="0" y="43757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a:off x="10509010" y="4998208"/>
            <a:ext cx="7596110" cy="5288792"/>
          </a:xfrm>
          <a:custGeom>
            <a:avLst/>
            <a:gdLst/>
            <a:ahLst/>
            <a:cxnLst/>
            <a:rect l="l" t="t" r="r" b="b"/>
            <a:pathLst>
              <a:path w="7596110" h="5288792">
                <a:moveTo>
                  <a:pt x="0" y="0"/>
                </a:moveTo>
                <a:lnTo>
                  <a:pt x="7596110" y="0"/>
                </a:lnTo>
                <a:lnTo>
                  <a:pt x="7596110" y="5288792"/>
                </a:lnTo>
                <a:lnTo>
                  <a:pt x="0" y="528879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6" name="Freeform 6"/>
          <p:cNvSpPr/>
          <p:nvPr/>
        </p:nvSpPr>
        <p:spPr>
          <a:xfrm>
            <a:off x="16645608" y="0"/>
            <a:ext cx="1642392" cy="1693038"/>
          </a:xfrm>
          <a:custGeom>
            <a:avLst/>
            <a:gdLst/>
            <a:ahLst/>
            <a:cxnLst/>
            <a:rect l="l" t="t" r="r" b="b"/>
            <a:pathLst>
              <a:path w="1642392" h="1693038">
                <a:moveTo>
                  <a:pt x="0" y="0"/>
                </a:moveTo>
                <a:lnTo>
                  <a:pt x="1642392" y="0"/>
                </a:lnTo>
                <a:lnTo>
                  <a:pt x="1642392" y="1693038"/>
                </a:lnTo>
                <a:lnTo>
                  <a:pt x="0" y="1693038"/>
                </a:lnTo>
                <a:lnTo>
                  <a:pt x="0" y="0"/>
                </a:lnTo>
                <a:close/>
              </a:path>
            </a:pathLst>
          </a:custGeom>
          <a:blipFill>
            <a:blip r:embed="rId4"/>
            <a:stretch>
              <a:fillRect/>
            </a:stretch>
          </a:blipFill>
        </p:spPr>
      </p:sp>
      <p:sp>
        <p:nvSpPr>
          <p:cNvPr id="8" name="Footer Placeholder 3">
            <a:extLst>
              <a:ext uri="{FF2B5EF4-FFF2-40B4-BE49-F238E27FC236}">
                <a16:creationId xmlns:a16="http://schemas.microsoft.com/office/drawing/2014/main" id="{1B4BE1E8-648E-4B23-9463-BB0CF121E77B}"/>
              </a:ext>
            </a:extLst>
          </p:cNvPr>
          <p:cNvSpPr txBox="1">
            <a:spLocks/>
          </p:cNvSpPr>
          <p:nvPr/>
        </p:nvSpPr>
        <p:spPr>
          <a:xfrm>
            <a:off x="15200244" y="9927771"/>
            <a:ext cx="2935356" cy="244929"/>
          </a:xfrm>
          <a:prstGeom prst="rect">
            <a:avLst/>
          </a:prstGeom>
        </p:spPr>
        <p:txBody>
          <a:bodyPr vert="horz" lIns="91440" tIns="45720" rIns="91440" bIns="45720" rtlCol="0" anchor="ctr"/>
          <a:lstStyle>
            <a:defPPr>
              <a:defRPr lang="en-US"/>
            </a:defPPr>
            <a:lvl1pPr marL="0" algn="ctr" defTabSz="457200" rtl="0" eaLnBrk="1" latinLnBrk="0" hangingPunct="1">
              <a:defRPr sz="1200" kern="1200" baseline="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100" dirty="0">
                <a:solidFill>
                  <a:schemeClr val="accent1"/>
                </a:solidFill>
              </a:rPr>
              <a:t>©2025 by Continuous Learning Development</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7198893"/>
            <a:ext cx="4435342" cy="3088107"/>
          </a:xfrm>
          <a:custGeom>
            <a:avLst/>
            <a:gdLst/>
            <a:ahLst/>
            <a:cxnLst/>
            <a:rect l="l" t="t" r="r" b="b"/>
            <a:pathLst>
              <a:path w="4435342" h="3088107">
                <a:moveTo>
                  <a:pt x="0" y="0"/>
                </a:moveTo>
                <a:lnTo>
                  <a:pt x="4435342" y="0"/>
                </a:lnTo>
                <a:lnTo>
                  <a:pt x="4435342" y="3088107"/>
                </a:lnTo>
                <a:lnTo>
                  <a:pt x="0" y="308810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4435342" y="5911247"/>
            <a:ext cx="6284744" cy="4375753"/>
          </a:xfrm>
          <a:custGeom>
            <a:avLst/>
            <a:gdLst/>
            <a:ahLst/>
            <a:cxnLst/>
            <a:rect l="l" t="t" r="r" b="b"/>
            <a:pathLst>
              <a:path w="6284744" h="4375753">
                <a:moveTo>
                  <a:pt x="0" y="0"/>
                </a:moveTo>
                <a:lnTo>
                  <a:pt x="6284744" y="0"/>
                </a:lnTo>
                <a:lnTo>
                  <a:pt x="6284744" y="4375753"/>
                </a:lnTo>
                <a:lnTo>
                  <a:pt x="0" y="43757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a:off x="10509010" y="4998208"/>
            <a:ext cx="7596110" cy="5288792"/>
          </a:xfrm>
          <a:custGeom>
            <a:avLst/>
            <a:gdLst/>
            <a:ahLst/>
            <a:cxnLst/>
            <a:rect l="l" t="t" r="r" b="b"/>
            <a:pathLst>
              <a:path w="7596110" h="5288792">
                <a:moveTo>
                  <a:pt x="0" y="0"/>
                </a:moveTo>
                <a:lnTo>
                  <a:pt x="7596110" y="0"/>
                </a:lnTo>
                <a:lnTo>
                  <a:pt x="7596110" y="5288792"/>
                </a:lnTo>
                <a:lnTo>
                  <a:pt x="0" y="528879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6" name="Freeform 6"/>
          <p:cNvSpPr/>
          <p:nvPr/>
        </p:nvSpPr>
        <p:spPr>
          <a:xfrm>
            <a:off x="16965980" y="0"/>
            <a:ext cx="1322020" cy="1362787"/>
          </a:xfrm>
          <a:custGeom>
            <a:avLst/>
            <a:gdLst/>
            <a:ahLst/>
            <a:cxnLst/>
            <a:rect l="l" t="t" r="r" b="b"/>
            <a:pathLst>
              <a:path w="1322020" h="1362787">
                <a:moveTo>
                  <a:pt x="0" y="0"/>
                </a:moveTo>
                <a:lnTo>
                  <a:pt x="1322020" y="0"/>
                </a:lnTo>
                <a:lnTo>
                  <a:pt x="1322020" y="1362787"/>
                </a:lnTo>
                <a:lnTo>
                  <a:pt x="0" y="1362787"/>
                </a:lnTo>
                <a:lnTo>
                  <a:pt x="0" y="0"/>
                </a:lnTo>
                <a:close/>
              </a:path>
            </a:pathLst>
          </a:custGeom>
          <a:blipFill>
            <a:blip r:embed="rId4"/>
            <a:stretch>
              <a:fillRect/>
            </a:stretch>
          </a:blipFill>
        </p:spPr>
      </p:sp>
      <p:sp>
        <p:nvSpPr>
          <p:cNvPr id="8" name="TextBox 2">
            <a:extLst>
              <a:ext uri="{FF2B5EF4-FFF2-40B4-BE49-F238E27FC236}">
                <a16:creationId xmlns:a16="http://schemas.microsoft.com/office/drawing/2014/main" id="{8FD41FF2-4263-4B2F-AE7A-A02DDA4432E2}"/>
              </a:ext>
            </a:extLst>
          </p:cNvPr>
          <p:cNvSpPr txBox="1"/>
          <p:nvPr/>
        </p:nvSpPr>
        <p:spPr>
          <a:xfrm>
            <a:off x="494278" y="275506"/>
            <a:ext cx="16765022" cy="5424562"/>
          </a:xfrm>
          <a:prstGeom prst="rect">
            <a:avLst/>
          </a:prstGeom>
        </p:spPr>
        <p:txBody>
          <a:bodyPr lIns="0" tIns="0" rIns="0" bIns="0" rtlCol="0" anchor="t">
            <a:spAutoFit/>
          </a:bodyPr>
          <a:lstStyle/>
          <a:p>
            <a:pPr algn="l">
              <a:lnSpc>
                <a:spcPts val="4720"/>
              </a:lnSpc>
            </a:pPr>
            <a:r>
              <a:rPr lang="en-US" sz="3933" b="1" spc="36" dirty="0">
                <a:solidFill>
                  <a:srgbClr val="000000"/>
                </a:solidFill>
                <a:latin typeface="TT Rounds Condensed Bold"/>
                <a:ea typeface="TT Rounds Condensed Bold"/>
                <a:cs typeface="TT Rounds Condensed Bold"/>
                <a:sym typeface="TT Rounds Condensed Bold"/>
              </a:rPr>
              <a:t>Leave Mina on 12ᵗʰ </a:t>
            </a:r>
            <a:r>
              <a:rPr lang="en-US" sz="3933" b="1" spc="36" dirty="0" err="1">
                <a:solidFill>
                  <a:srgbClr val="000000"/>
                </a:solidFill>
                <a:latin typeface="TT Rounds Condensed Bold"/>
                <a:ea typeface="TT Rounds Condensed Bold"/>
                <a:cs typeface="TT Rounds Condensed Bold"/>
                <a:sym typeface="TT Rounds Condensed Bold"/>
              </a:rPr>
              <a:t>Dhul</a:t>
            </a:r>
            <a:r>
              <a:rPr lang="en-US" sz="3933" b="1" spc="36" dirty="0">
                <a:solidFill>
                  <a:srgbClr val="000000"/>
                </a:solidFill>
                <a:latin typeface="TT Rounds Condensed Bold"/>
                <a:ea typeface="TT Rounds Condensed Bold"/>
                <a:cs typeface="TT Rounds Condensed Bold"/>
                <a:sym typeface="TT Rounds Condensed Bold"/>
              </a:rPr>
              <a:t> </a:t>
            </a:r>
            <a:r>
              <a:rPr lang="en-US" sz="3933" b="1" spc="36" dirty="0" err="1">
                <a:solidFill>
                  <a:srgbClr val="000000"/>
                </a:solidFill>
                <a:latin typeface="TT Rounds Condensed Bold"/>
                <a:ea typeface="TT Rounds Condensed Bold"/>
                <a:cs typeface="TT Rounds Condensed Bold"/>
                <a:sym typeface="TT Rounds Condensed Bold"/>
              </a:rPr>
              <a:t>Hijjah</a:t>
            </a:r>
            <a:r>
              <a:rPr lang="en-US" sz="3933" b="1" spc="36" dirty="0">
                <a:solidFill>
                  <a:srgbClr val="000000"/>
                </a:solidFill>
                <a:latin typeface="TT Rounds Condensed Bold"/>
                <a:ea typeface="TT Rounds Condensed Bold"/>
                <a:cs typeface="TT Rounds Condensed Bold"/>
                <a:sym typeface="TT Rounds Condensed Bold"/>
              </a:rPr>
              <a:t> for </a:t>
            </a:r>
            <a:r>
              <a:rPr lang="en-US" sz="3933" b="1" spc="36" dirty="0" err="1">
                <a:solidFill>
                  <a:srgbClr val="000000"/>
                </a:solidFill>
                <a:latin typeface="TT Rounds Condensed Bold"/>
                <a:ea typeface="TT Rounds Condensed Bold"/>
                <a:cs typeface="TT Rounds Condensed Bold"/>
                <a:sym typeface="TT Rounds Condensed Bold"/>
              </a:rPr>
              <a:t>Jamaraat</a:t>
            </a:r>
            <a:r>
              <a:rPr lang="en-US" sz="3933" b="1" spc="36" dirty="0">
                <a:solidFill>
                  <a:srgbClr val="000000"/>
                </a:solidFill>
                <a:latin typeface="TT Rounds Condensed Bold"/>
                <a:ea typeface="TT Rounds Condensed Bold"/>
                <a:cs typeface="TT Rounds Condensed Bold"/>
                <a:sym typeface="TT Rounds Condensed Bold"/>
              </a:rPr>
              <a:t>, after </a:t>
            </a:r>
            <a:r>
              <a:rPr lang="en-US" sz="3933" b="1" spc="36" dirty="0" err="1">
                <a:solidFill>
                  <a:srgbClr val="000000"/>
                </a:solidFill>
                <a:latin typeface="TT Rounds Condensed Bold"/>
                <a:ea typeface="TT Rounds Condensed Bold"/>
                <a:cs typeface="TT Rounds Condensed Bold"/>
                <a:sym typeface="TT Rounds Condensed Bold"/>
              </a:rPr>
              <a:t>zhur</a:t>
            </a:r>
            <a:r>
              <a:rPr lang="en-US" sz="3933" b="1" spc="36" dirty="0">
                <a:solidFill>
                  <a:srgbClr val="000000"/>
                </a:solidFill>
                <a:latin typeface="TT Rounds Condensed Bold"/>
                <a:ea typeface="TT Rounds Condensed Bold"/>
                <a:cs typeface="TT Rounds Condensed Bold"/>
                <a:sym typeface="TT Rounds Condensed Bold"/>
              </a:rPr>
              <a:t> </a:t>
            </a:r>
          </a:p>
          <a:p>
            <a:pPr algn="l">
              <a:lnSpc>
                <a:spcPts val="4720"/>
              </a:lnSpc>
            </a:pPr>
            <a:r>
              <a:rPr lang="en-US" sz="3933" b="1" spc="36" dirty="0">
                <a:solidFill>
                  <a:srgbClr val="000000"/>
                </a:solidFill>
                <a:latin typeface="TT Rounds Condensed Bold"/>
                <a:ea typeface="TT Rounds Condensed Bold"/>
                <a:cs typeface="TT Rounds Condensed Bold"/>
                <a:sym typeface="TT Rounds Condensed Bold"/>
              </a:rPr>
              <a:t>Hold pebble with finger &amp; thumb </a:t>
            </a:r>
          </a:p>
          <a:p>
            <a:pPr algn="l">
              <a:lnSpc>
                <a:spcPts val="4720"/>
              </a:lnSpc>
            </a:pPr>
            <a:r>
              <a:rPr lang="en-US" sz="3933" b="1" spc="36" dirty="0">
                <a:solidFill>
                  <a:srgbClr val="000000"/>
                </a:solidFill>
                <a:latin typeface="TT Rounds Condensed Bold"/>
                <a:ea typeface="TT Rounds Condensed Bold"/>
                <a:cs typeface="TT Rounds Condensed Bold"/>
                <a:sym typeface="TT Rounds Condensed Bold"/>
              </a:rPr>
              <a:t>Say Allah </a:t>
            </a:r>
            <a:r>
              <a:rPr lang="en-US" sz="3933" b="1" spc="36" dirty="0">
                <a:solidFill>
                  <a:srgbClr val="000000"/>
                </a:solidFill>
                <a:latin typeface="TT Rounds Condensed" panose="020B0604020202020204" charset="0"/>
                <a:ea typeface="TT Rounds Condensed Bold"/>
                <a:cs typeface="Traditional Arabic" panose="02020603050405020304" pitchFamily="18" charset="-78"/>
                <a:sym typeface="TT Rounds Condensed Bold"/>
              </a:rPr>
              <a:t>Akbar</a:t>
            </a:r>
            <a:r>
              <a:rPr lang="en-GB" sz="3933" b="1" spc="36" dirty="0">
                <a:solidFill>
                  <a:srgbClr val="000000"/>
                </a:solidFill>
                <a:latin typeface="Traditional Arabic" panose="02020603050405020304" pitchFamily="18" charset="-78"/>
                <a:ea typeface="TT Rounds Condensed Bold"/>
                <a:cs typeface="Traditional Arabic" panose="02020603050405020304" pitchFamily="18" charset="-78"/>
                <a:sym typeface="TT Rounds Condensed Bold"/>
              </a:rPr>
              <a:t> </a:t>
            </a:r>
            <a:r>
              <a:rPr lang="ar-EG" sz="3933" b="1" spc="36" dirty="0">
                <a:solidFill>
                  <a:srgbClr val="000000"/>
                </a:solidFill>
                <a:latin typeface="Traditional Arabic" panose="02020603050405020304" pitchFamily="18" charset="-78"/>
                <a:ea typeface="TT Rounds Condensed Bold"/>
                <a:cs typeface="Traditional Arabic" panose="02020603050405020304" pitchFamily="18" charset="-78"/>
                <a:sym typeface="TT Rounds Condensed Bold"/>
              </a:rPr>
              <a:t> الله اكبر</a:t>
            </a:r>
            <a:r>
              <a:rPr lang="en-US" sz="3933" b="1" spc="36" dirty="0">
                <a:solidFill>
                  <a:srgbClr val="000000"/>
                </a:solidFill>
                <a:latin typeface="TT Rounds Condensed Bold"/>
                <a:ea typeface="TT Rounds Condensed Bold"/>
                <a:cs typeface="TT Rounds Condensed Bold"/>
                <a:sym typeface="TT Rounds Condensed Bold"/>
              </a:rPr>
              <a:t>every time you throw a pebble (7X)</a:t>
            </a:r>
          </a:p>
          <a:p>
            <a:pPr algn="l">
              <a:lnSpc>
                <a:spcPts val="4720"/>
              </a:lnSpc>
            </a:pPr>
            <a:r>
              <a:rPr lang="en-US" sz="3933" b="1" spc="36" dirty="0">
                <a:solidFill>
                  <a:srgbClr val="000000"/>
                </a:solidFill>
                <a:latin typeface="TT Rounds Condensed Bold"/>
                <a:ea typeface="TT Rounds Condensed Bold"/>
                <a:cs typeface="TT Rounds Condensed Bold"/>
                <a:sym typeface="TT Rounds Condensed Bold"/>
              </a:rPr>
              <a:t>Hit at the smallest pillar </a:t>
            </a:r>
          </a:p>
          <a:p>
            <a:pPr algn="l">
              <a:lnSpc>
                <a:spcPts val="4720"/>
              </a:lnSpc>
            </a:pPr>
            <a:r>
              <a:rPr lang="en-US" sz="3933" b="1" spc="36" dirty="0">
                <a:solidFill>
                  <a:srgbClr val="000000"/>
                </a:solidFill>
                <a:latin typeface="TT Rounds Condensed Bold"/>
                <a:ea typeface="TT Rounds Condensed Bold"/>
                <a:cs typeface="TT Rounds Condensed Bold"/>
                <a:sym typeface="TT Rounds Condensed Bold"/>
              </a:rPr>
              <a:t>Stand after the </a:t>
            </a:r>
            <a:r>
              <a:rPr lang="en-US" sz="3933" b="1" spc="36" dirty="0" err="1">
                <a:solidFill>
                  <a:srgbClr val="000000"/>
                </a:solidFill>
                <a:latin typeface="TT Rounds Condensed Bold"/>
                <a:ea typeface="TT Rounds Condensed Bold"/>
                <a:cs typeface="TT Rounds Condensed Bold"/>
                <a:sym typeface="TT Rounds Condensed Bold"/>
              </a:rPr>
              <a:t>jamarah</a:t>
            </a:r>
            <a:r>
              <a:rPr lang="en-US" sz="3933" b="1" spc="36" dirty="0">
                <a:solidFill>
                  <a:srgbClr val="000000"/>
                </a:solidFill>
                <a:latin typeface="TT Rounds Condensed Bold"/>
                <a:ea typeface="TT Rounds Condensed Bold"/>
                <a:cs typeface="TT Rounds Condensed Bold"/>
                <a:sym typeface="TT Rounds Condensed Bold"/>
              </a:rPr>
              <a:t> &amp; make a long </a:t>
            </a:r>
            <a:r>
              <a:rPr lang="en-US" sz="3933" b="1" spc="36" dirty="0" err="1">
                <a:solidFill>
                  <a:srgbClr val="000000"/>
                </a:solidFill>
                <a:latin typeface="TT Rounds Condensed Bold"/>
                <a:ea typeface="TT Rounds Condensed Bold"/>
                <a:cs typeface="TT Rounds Condensed Bold"/>
                <a:sym typeface="TT Rounds Condensed Bold"/>
              </a:rPr>
              <a:t>dua</a:t>
            </a:r>
            <a:r>
              <a:rPr lang="en-US" sz="3933" b="1" spc="36" dirty="0">
                <a:solidFill>
                  <a:srgbClr val="000000"/>
                </a:solidFill>
                <a:latin typeface="TT Rounds Condensed Bold"/>
                <a:ea typeface="TT Rounds Condensed Bold"/>
                <a:cs typeface="TT Rounds Condensed Bold"/>
                <a:sym typeface="TT Rounds Condensed Bold"/>
              </a:rPr>
              <a:t> facing qibla &amp; raising hands</a:t>
            </a:r>
          </a:p>
          <a:p>
            <a:pPr algn="l">
              <a:lnSpc>
                <a:spcPts val="4720"/>
              </a:lnSpc>
            </a:pPr>
            <a:r>
              <a:rPr lang="en-US" sz="3933" b="1" spc="36" dirty="0">
                <a:solidFill>
                  <a:srgbClr val="000000"/>
                </a:solidFill>
                <a:latin typeface="TT Rounds Condensed Bold"/>
                <a:ea typeface="TT Rounds Condensed Bold"/>
                <a:cs typeface="TT Rounds Condensed Bold"/>
                <a:sym typeface="TT Rounds Condensed Bold"/>
              </a:rPr>
              <a:t>Then stone middle </a:t>
            </a:r>
            <a:r>
              <a:rPr lang="en-US" sz="3933" b="1" spc="36" dirty="0" err="1">
                <a:solidFill>
                  <a:srgbClr val="000000"/>
                </a:solidFill>
                <a:latin typeface="TT Rounds Condensed Bold"/>
                <a:ea typeface="TT Rounds Condensed Bold"/>
                <a:cs typeface="TT Rounds Condensed Bold"/>
                <a:sym typeface="TT Rounds Condensed Bold"/>
              </a:rPr>
              <a:t>jamarah</a:t>
            </a:r>
            <a:r>
              <a:rPr lang="en-US" sz="3933" b="1" spc="36" dirty="0">
                <a:solidFill>
                  <a:srgbClr val="000000"/>
                </a:solidFill>
                <a:latin typeface="TT Rounds Condensed Bold"/>
                <a:ea typeface="TT Rounds Condensed Bold"/>
                <a:cs typeface="TT Rounds Condensed Bold"/>
                <a:sym typeface="TT Rounds Condensed Bold"/>
              </a:rPr>
              <a:t>   </a:t>
            </a:r>
          </a:p>
          <a:p>
            <a:pPr algn="l">
              <a:lnSpc>
                <a:spcPts val="4720"/>
              </a:lnSpc>
            </a:pPr>
            <a:r>
              <a:rPr lang="en-US" sz="3933" b="1" spc="36" dirty="0">
                <a:solidFill>
                  <a:srgbClr val="000000"/>
                </a:solidFill>
                <a:latin typeface="TT Rounds Condensed Bold"/>
                <a:ea typeface="TT Rounds Condensed Bold"/>
                <a:cs typeface="TT Rounds Condensed Bold"/>
                <a:sym typeface="TT Rounds Condensed Bold"/>
              </a:rPr>
              <a:t>Stand after the </a:t>
            </a:r>
            <a:r>
              <a:rPr lang="en-US" sz="3933" b="1" spc="36" dirty="0" err="1">
                <a:solidFill>
                  <a:srgbClr val="000000"/>
                </a:solidFill>
                <a:latin typeface="TT Rounds Condensed Bold"/>
                <a:ea typeface="TT Rounds Condensed Bold"/>
                <a:cs typeface="TT Rounds Condensed Bold"/>
                <a:sym typeface="TT Rounds Condensed Bold"/>
              </a:rPr>
              <a:t>jamarah</a:t>
            </a:r>
            <a:r>
              <a:rPr lang="en-US" sz="3933" b="1" spc="36" dirty="0">
                <a:solidFill>
                  <a:srgbClr val="000000"/>
                </a:solidFill>
                <a:latin typeface="TT Rounds Condensed Bold"/>
                <a:ea typeface="TT Rounds Condensed Bold"/>
                <a:cs typeface="TT Rounds Condensed Bold"/>
                <a:sym typeface="TT Rounds Condensed Bold"/>
              </a:rPr>
              <a:t> &amp; make a long </a:t>
            </a:r>
            <a:r>
              <a:rPr lang="en-US" sz="3933" b="1" spc="36" dirty="0" err="1">
                <a:solidFill>
                  <a:srgbClr val="000000"/>
                </a:solidFill>
                <a:latin typeface="TT Rounds Condensed Bold"/>
                <a:ea typeface="TT Rounds Condensed Bold"/>
                <a:cs typeface="TT Rounds Condensed Bold"/>
                <a:sym typeface="TT Rounds Condensed Bold"/>
              </a:rPr>
              <a:t>dua</a:t>
            </a:r>
            <a:r>
              <a:rPr lang="en-US" sz="3933" b="1" spc="36" dirty="0">
                <a:solidFill>
                  <a:srgbClr val="000000"/>
                </a:solidFill>
                <a:latin typeface="TT Rounds Condensed Bold"/>
                <a:ea typeface="TT Rounds Condensed Bold"/>
                <a:cs typeface="TT Rounds Condensed Bold"/>
                <a:sym typeface="TT Rounds Condensed Bold"/>
              </a:rPr>
              <a:t> facing qibla &amp; raising hands</a:t>
            </a:r>
          </a:p>
          <a:p>
            <a:pPr algn="l">
              <a:lnSpc>
                <a:spcPts val="4720"/>
              </a:lnSpc>
            </a:pPr>
            <a:r>
              <a:rPr lang="en-US" sz="3933" b="1" spc="36" dirty="0">
                <a:solidFill>
                  <a:srgbClr val="000000"/>
                </a:solidFill>
                <a:latin typeface="TT Rounds Condensed Bold"/>
                <a:ea typeface="TT Rounds Condensed Bold"/>
                <a:cs typeface="TT Rounds Condensed Bold"/>
                <a:sym typeface="TT Rounds Condensed Bold"/>
              </a:rPr>
              <a:t>Then stone the big </a:t>
            </a:r>
            <a:r>
              <a:rPr lang="en-US" sz="3933" b="1" spc="36" dirty="0" err="1">
                <a:solidFill>
                  <a:srgbClr val="000000"/>
                </a:solidFill>
                <a:latin typeface="TT Rounds Condensed Bold"/>
                <a:ea typeface="TT Rounds Condensed Bold"/>
                <a:cs typeface="TT Rounds Condensed Bold"/>
                <a:sym typeface="TT Rounds Condensed Bold"/>
              </a:rPr>
              <a:t>janarah</a:t>
            </a:r>
            <a:r>
              <a:rPr lang="en-US" sz="3933" b="1" spc="36" dirty="0">
                <a:solidFill>
                  <a:srgbClr val="000000"/>
                </a:solidFill>
                <a:latin typeface="TT Rounds Condensed Bold"/>
                <a:ea typeface="TT Rounds Condensed Bold"/>
                <a:cs typeface="TT Rounds Condensed Bold"/>
                <a:sym typeface="TT Rounds Condensed Bold"/>
              </a:rPr>
              <a:t>, but do NOT make </a:t>
            </a:r>
            <a:r>
              <a:rPr lang="en-US" sz="3933" b="1" spc="36" dirty="0" err="1">
                <a:solidFill>
                  <a:srgbClr val="000000"/>
                </a:solidFill>
                <a:latin typeface="TT Rounds Condensed Bold"/>
                <a:ea typeface="TT Rounds Condensed Bold"/>
                <a:cs typeface="TT Rounds Condensed Bold"/>
                <a:sym typeface="TT Rounds Condensed Bold"/>
              </a:rPr>
              <a:t>dua</a:t>
            </a:r>
            <a:r>
              <a:rPr lang="en-US" sz="3933" b="1" spc="36" dirty="0">
                <a:solidFill>
                  <a:srgbClr val="000000"/>
                </a:solidFill>
                <a:latin typeface="TT Rounds Condensed Bold"/>
                <a:ea typeface="TT Rounds Condensed Bold"/>
                <a:cs typeface="TT Rounds Condensed Bold"/>
                <a:sym typeface="TT Rounds Condensed Bold"/>
              </a:rPr>
              <a:t> &amp; depart quickly </a:t>
            </a:r>
          </a:p>
          <a:p>
            <a:pPr algn="l">
              <a:lnSpc>
                <a:spcPts val="4720"/>
              </a:lnSpc>
            </a:pPr>
            <a:endParaRPr lang="en-US" sz="3933" b="1" spc="36" dirty="0">
              <a:solidFill>
                <a:srgbClr val="000000"/>
              </a:solidFill>
              <a:latin typeface="TT Rounds Condensed Bold"/>
              <a:ea typeface="TT Rounds Condensed Bold"/>
              <a:cs typeface="TT Rounds Condensed Bold"/>
              <a:sym typeface="TT Rounds Condensed Bold"/>
            </a:endParaRPr>
          </a:p>
        </p:txBody>
      </p:sp>
      <p:sp>
        <p:nvSpPr>
          <p:cNvPr id="9" name="Footer Placeholder 3">
            <a:extLst>
              <a:ext uri="{FF2B5EF4-FFF2-40B4-BE49-F238E27FC236}">
                <a16:creationId xmlns:a16="http://schemas.microsoft.com/office/drawing/2014/main" id="{0B810596-63ED-45BE-A37A-347546674818}"/>
              </a:ext>
            </a:extLst>
          </p:cNvPr>
          <p:cNvSpPr txBox="1">
            <a:spLocks/>
          </p:cNvSpPr>
          <p:nvPr/>
        </p:nvSpPr>
        <p:spPr>
          <a:xfrm>
            <a:off x="15200244" y="9927771"/>
            <a:ext cx="2935356" cy="244929"/>
          </a:xfrm>
          <a:prstGeom prst="rect">
            <a:avLst/>
          </a:prstGeom>
        </p:spPr>
        <p:txBody>
          <a:bodyPr vert="horz" lIns="91440" tIns="45720" rIns="91440" bIns="45720" rtlCol="0" anchor="ctr"/>
          <a:lstStyle>
            <a:defPPr>
              <a:defRPr lang="en-US"/>
            </a:defPPr>
            <a:lvl1pPr marL="0" algn="ctr" defTabSz="457200" rtl="0" eaLnBrk="1" latinLnBrk="0" hangingPunct="1">
              <a:defRPr sz="1200" kern="1200" baseline="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100" dirty="0">
                <a:solidFill>
                  <a:schemeClr val="accent1"/>
                </a:solidFill>
              </a:rPr>
              <a:t>©2025 by Continuous Learning Development</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94278" y="275506"/>
            <a:ext cx="16765022" cy="6630020"/>
          </a:xfrm>
          <a:prstGeom prst="rect">
            <a:avLst/>
          </a:prstGeom>
        </p:spPr>
        <p:txBody>
          <a:bodyPr lIns="0" tIns="0" rIns="0" bIns="0" rtlCol="0" anchor="t">
            <a:spAutoFit/>
          </a:bodyPr>
          <a:lstStyle/>
          <a:p>
            <a:pPr>
              <a:lnSpc>
                <a:spcPts val="4720"/>
              </a:lnSpc>
            </a:pPr>
            <a:r>
              <a:rPr lang="en-US" sz="3933" b="1" u="sng" spc="35" dirty="0">
                <a:solidFill>
                  <a:srgbClr val="000000"/>
                </a:solidFill>
                <a:latin typeface="TT Rounds Condensed Bold"/>
                <a:ea typeface="TT Rounds Condensed Bold"/>
                <a:cs typeface="TT Rounds Condensed Bold"/>
                <a:sym typeface="TT Rounds Condensed Bold"/>
              </a:rPr>
              <a:t>OPTIONAL STONING: </a:t>
            </a:r>
            <a:r>
              <a:rPr lang="en-US" sz="3933" b="1" spc="36" dirty="0">
                <a:solidFill>
                  <a:srgbClr val="000000"/>
                </a:solidFill>
                <a:latin typeface="TT Rounds Condensed Bold"/>
                <a:ea typeface="TT Rounds Condensed Bold"/>
                <a:cs typeface="TT Rounds Condensed Bold"/>
                <a:sym typeface="TT Rounds Condensed Bold"/>
              </a:rPr>
              <a:t>Leave Mina on 13ᵗʰ </a:t>
            </a:r>
            <a:r>
              <a:rPr lang="en-US" sz="3933" b="1" spc="36" dirty="0" err="1">
                <a:solidFill>
                  <a:srgbClr val="000000"/>
                </a:solidFill>
                <a:latin typeface="TT Rounds Condensed Bold"/>
                <a:ea typeface="TT Rounds Condensed Bold"/>
                <a:cs typeface="TT Rounds Condensed Bold"/>
                <a:sym typeface="TT Rounds Condensed Bold"/>
              </a:rPr>
              <a:t>Dhul</a:t>
            </a:r>
            <a:r>
              <a:rPr lang="en-US" sz="3933" b="1" spc="36" dirty="0">
                <a:solidFill>
                  <a:srgbClr val="000000"/>
                </a:solidFill>
                <a:latin typeface="TT Rounds Condensed Bold"/>
                <a:ea typeface="TT Rounds Condensed Bold"/>
                <a:cs typeface="TT Rounds Condensed Bold"/>
                <a:sym typeface="TT Rounds Condensed Bold"/>
              </a:rPr>
              <a:t> </a:t>
            </a:r>
            <a:r>
              <a:rPr lang="en-US" sz="3933" b="1" spc="36" dirty="0" err="1">
                <a:solidFill>
                  <a:srgbClr val="000000"/>
                </a:solidFill>
                <a:latin typeface="TT Rounds Condensed Bold"/>
                <a:ea typeface="TT Rounds Condensed Bold"/>
                <a:cs typeface="TT Rounds Condensed Bold"/>
                <a:sym typeface="TT Rounds Condensed Bold"/>
              </a:rPr>
              <a:t>Hijjah</a:t>
            </a:r>
            <a:r>
              <a:rPr lang="en-US" sz="3933" b="1" spc="36" dirty="0">
                <a:solidFill>
                  <a:srgbClr val="000000"/>
                </a:solidFill>
                <a:latin typeface="TT Rounds Condensed Bold"/>
                <a:ea typeface="TT Rounds Condensed Bold"/>
                <a:cs typeface="TT Rounds Condensed Bold"/>
                <a:sym typeface="TT Rounds Condensed Bold"/>
              </a:rPr>
              <a:t> for </a:t>
            </a:r>
            <a:r>
              <a:rPr lang="en-US" sz="3933" b="1" spc="36" dirty="0" err="1">
                <a:solidFill>
                  <a:srgbClr val="000000"/>
                </a:solidFill>
                <a:latin typeface="TT Rounds Condensed Bold"/>
                <a:ea typeface="TT Rounds Condensed Bold"/>
                <a:cs typeface="TT Rounds Condensed Bold"/>
                <a:sym typeface="TT Rounds Condensed Bold"/>
              </a:rPr>
              <a:t>Jamaraat</a:t>
            </a:r>
            <a:r>
              <a:rPr lang="en-US" sz="3933" b="1" spc="36" dirty="0">
                <a:solidFill>
                  <a:srgbClr val="000000"/>
                </a:solidFill>
                <a:latin typeface="TT Rounds Condensed Bold"/>
                <a:ea typeface="TT Rounds Condensed Bold"/>
                <a:cs typeface="TT Rounds Condensed Bold"/>
                <a:sym typeface="TT Rounds Condensed Bold"/>
              </a:rPr>
              <a:t>, after </a:t>
            </a:r>
            <a:r>
              <a:rPr lang="en-US" sz="3933" b="1" spc="36" dirty="0" err="1">
                <a:solidFill>
                  <a:srgbClr val="000000"/>
                </a:solidFill>
                <a:latin typeface="TT Rounds Condensed Bold"/>
                <a:ea typeface="TT Rounds Condensed Bold"/>
                <a:cs typeface="TT Rounds Condensed Bold"/>
                <a:sym typeface="TT Rounds Condensed Bold"/>
              </a:rPr>
              <a:t>zhur</a:t>
            </a:r>
            <a:r>
              <a:rPr lang="en-US" sz="3933" b="1" spc="36" dirty="0">
                <a:solidFill>
                  <a:srgbClr val="000000"/>
                </a:solidFill>
                <a:latin typeface="TT Rounds Condensed Bold"/>
                <a:ea typeface="TT Rounds Condensed Bold"/>
                <a:cs typeface="TT Rounds Condensed Bold"/>
                <a:sym typeface="TT Rounds Condensed Bold"/>
              </a:rPr>
              <a:t> </a:t>
            </a:r>
          </a:p>
          <a:p>
            <a:pPr>
              <a:lnSpc>
                <a:spcPts val="4720"/>
              </a:lnSpc>
            </a:pPr>
            <a:r>
              <a:rPr lang="en-US" sz="3933" b="1" spc="36" dirty="0">
                <a:solidFill>
                  <a:srgbClr val="000000"/>
                </a:solidFill>
                <a:latin typeface="TT Rounds Condensed Bold"/>
                <a:ea typeface="TT Rounds Condensed Bold"/>
                <a:cs typeface="TT Rounds Condensed Bold"/>
                <a:sym typeface="TT Rounds Condensed Bold"/>
              </a:rPr>
              <a:t>Hold pebble with finger &amp; thumb </a:t>
            </a:r>
          </a:p>
          <a:p>
            <a:pPr>
              <a:lnSpc>
                <a:spcPts val="4720"/>
              </a:lnSpc>
            </a:pPr>
            <a:r>
              <a:rPr lang="en-US" sz="3933" b="1" spc="36" dirty="0">
                <a:solidFill>
                  <a:srgbClr val="000000"/>
                </a:solidFill>
                <a:latin typeface="TT Rounds Condensed Bold"/>
                <a:ea typeface="TT Rounds Condensed Bold"/>
                <a:cs typeface="TT Rounds Condensed Bold"/>
                <a:sym typeface="TT Rounds Condensed Bold"/>
              </a:rPr>
              <a:t>Say Allah </a:t>
            </a:r>
            <a:r>
              <a:rPr lang="en-US" sz="3933" b="1" spc="36" dirty="0">
                <a:solidFill>
                  <a:srgbClr val="000000"/>
                </a:solidFill>
                <a:latin typeface="TT Rounds Condensed" panose="020B0604020202020204" charset="0"/>
                <a:ea typeface="TT Rounds Condensed Bold"/>
                <a:cs typeface="Traditional Arabic" panose="02020603050405020304" pitchFamily="18" charset="-78"/>
                <a:sym typeface="TT Rounds Condensed Bold"/>
              </a:rPr>
              <a:t>Akbar</a:t>
            </a:r>
            <a:r>
              <a:rPr lang="en-GB" sz="3933" b="1" spc="36" dirty="0">
                <a:solidFill>
                  <a:srgbClr val="000000"/>
                </a:solidFill>
                <a:latin typeface="Traditional Arabic" panose="02020603050405020304" pitchFamily="18" charset="-78"/>
                <a:ea typeface="TT Rounds Condensed Bold"/>
                <a:cs typeface="Traditional Arabic" panose="02020603050405020304" pitchFamily="18" charset="-78"/>
                <a:sym typeface="TT Rounds Condensed Bold"/>
              </a:rPr>
              <a:t> </a:t>
            </a:r>
            <a:r>
              <a:rPr lang="ar-EG" sz="3933" b="1" spc="36" dirty="0">
                <a:solidFill>
                  <a:srgbClr val="000000"/>
                </a:solidFill>
                <a:latin typeface="Traditional Arabic" panose="02020603050405020304" pitchFamily="18" charset="-78"/>
                <a:ea typeface="TT Rounds Condensed Bold"/>
                <a:cs typeface="Traditional Arabic" panose="02020603050405020304" pitchFamily="18" charset="-78"/>
                <a:sym typeface="TT Rounds Condensed Bold"/>
              </a:rPr>
              <a:t> الله اكبر</a:t>
            </a:r>
            <a:r>
              <a:rPr lang="en-US" sz="3933" b="1" spc="36" dirty="0">
                <a:solidFill>
                  <a:srgbClr val="000000"/>
                </a:solidFill>
                <a:latin typeface="TT Rounds Condensed Bold"/>
                <a:ea typeface="TT Rounds Condensed Bold"/>
                <a:cs typeface="TT Rounds Condensed Bold"/>
                <a:sym typeface="TT Rounds Condensed Bold"/>
              </a:rPr>
              <a:t>every time you throw a pebble (7X)</a:t>
            </a:r>
          </a:p>
          <a:p>
            <a:pPr>
              <a:lnSpc>
                <a:spcPts val="4720"/>
              </a:lnSpc>
            </a:pPr>
            <a:r>
              <a:rPr lang="en-US" sz="3933" b="1" spc="36" dirty="0">
                <a:solidFill>
                  <a:srgbClr val="000000"/>
                </a:solidFill>
                <a:latin typeface="TT Rounds Condensed Bold"/>
                <a:ea typeface="TT Rounds Condensed Bold"/>
                <a:cs typeface="TT Rounds Condensed Bold"/>
                <a:sym typeface="TT Rounds Condensed Bold"/>
              </a:rPr>
              <a:t>Hit at the smallest pillar </a:t>
            </a:r>
          </a:p>
          <a:p>
            <a:pPr>
              <a:lnSpc>
                <a:spcPts val="4720"/>
              </a:lnSpc>
            </a:pPr>
            <a:r>
              <a:rPr lang="en-US" sz="3933" b="1" spc="36" dirty="0">
                <a:solidFill>
                  <a:srgbClr val="000000"/>
                </a:solidFill>
                <a:latin typeface="TT Rounds Condensed Bold"/>
                <a:ea typeface="TT Rounds Condensed Bold"/>
                <a:cs typeface="TT Rounds Condensed Bold"/>
                <a:sym typeface="TT Rounds Condensed Bold"/>
              </a:rPr>
              <a:t>Stand after the </a:t>
            </a:r>
            <a:r>
              <a:rPr lang="en-US" sz="3933" b="1" spc="36" dirty="0" err="1">
                <a:solidFill>
                  <a:srgbClr val="000000"/>
                </a:solidFill>
                <a:latin typeface="TT Rounds Condensed Bold"/>
                <a:ea typeface="TT Rounds Condensed Bold"/>
                <a:cs typeface="TT Rounds Condensed Bold"/>
                <a:sym typeface="TT Rounds Condensed Bold"/>
              </a:rPr>
              <a:t>jamarah</a:t>
            </a:r>
            <a:r>
              <a:rPr lang="en-US" sz="3933" b="1" spc="36" dirty="0">
                <a:solidFill>
                  <a:srgbClr val="000000"/>
                </a:solidFill>
                <a:latin typeface="TT Rounds Condensed Bold"/>
                <a:ea typeface="TT Rounds Condensed Bold"/>
                <a:cs typeface="TT Rounds Condensed Bold"/>
                <a:sym typeface="TT Rounds Condensed Bold"/>
              </a:rPr>
              <a:t> &amp; make a long </a:t>
            </a:r>
            <a:r>
              <a:rPr lang="en-US" sz="3933" b="1" spc="36" dirty="0" err="1">
                <a:solidFill>
                  <a:srgbClr val="000000"/>
                </a:solidFill>
                <a:latin typeface="TT Rounds Condensed Bold"/>
                <a:ea typeface="TT Rounds Condensed Bold"/>
                <a:cs typeface="TT Rounds Condensed Bold"/>
                <a:sym typeface="TT Rounds Condensed Bold"/>
              </a:rPr>
              <a:t>dua</a:t>
            </a:r>
            <a:r>
              <a:rPr lang="en-US" sz="3933" b="1" spc="36" dirty="0">
                <a:solidFill>
                  <a:srgbClr val="000000"/>
                </a:solidFill>
                <a:latin typeface="TT Rounds Condensed Bold"/>
                <a:ea typeface="TT Rounds Condensed Bold"/>
                <a:cs typeface="TT Rounds Condensed Bold"/>
                <a:sym typeface="TT Rounds Condensed Bold"/>
              </a:rPr>
              <a:t> facing qibla &amp; raising hands</a:t>
            </a:r>
          </a:p>
          <a:p>
            <a:pPr>
              <a:lnSpc>
                <a:spcPts val="4720"/>
              </a:lnSpc>
            </a:pPr>
            <a:r>
              <a:rPr lang="en-US" sz="3933" b="1" spc="36" dirty="0">
                <a:solidFill>
                  <a:srgbClr val="000000"/>
                </a:solidFill>
                <a:latin typeface="TT Rounds Condensed Bold"/>
                <a:ea typeface="TT Rounds Condensed Bold"/>
                <a:cs typeface="TT Rounds Condensed Bold"/>
                <a:sym typeface="TT Rounds Condensed Bold"/>
              </a:rPr>
              <a:t>Then stone middle </a:t>
            </a:r>
            <a:r>
              <a:rPr lang="en-US" sz="3933" b="1" spc="36" dirty="0" err="1">
                <a:solidFill>
                  <a:srgbClr val="000000"/>
                </a:solidFill>
                <a:latin typeface="TT Rounds Condensed Bold"/>
                <a:ea typeface="TT Rounds Condensed Bold"/>
                <a:cs typeface="TT Rounds Condensed Bold"/>
                <a:sym typeface="TT Rounds Condensed Bold"/>
              </a:rPr>
              <a:t>jamarah</a:t>
            </a:r>
            <a:r>
              <a:rPr lang="en-US" sz="3933" b="1" spc="36" dirty="0">
                <a:solidFill>
                  <a:srgbClr val="000000"/>
                </a:solidFill>
                <a:latin typeface="TT Rounds Condensed Bold"/>
                <a:ea typeface="TT Rounds Condensed Bold"/>
                <a:cs typeface="TT Rounds Condensed Bold"/>
                <a:sym typeface="TT Rounds Condensed Bold"/>
              </a:rPr>
              <a:t>   </a:t>
            </a:r>
          </a:p>
          <a:p>
            <a:pPr>
              <a:lnSpc>
                <a:spcPts val="4720"/>
              </a:lnSpc>
            </a:pPr>
            <a:r>
              <a:rPr lang="en-US" sz="3933" b="1" spc="36" dirty="0">
                <a:solidFill>
                  <a:srgbClr val="000000"/>
                </a:solidFill>
                <a:latin typeface="TT Rounds Condensed Bold"/>
                <a:ea typeface="TT Rounds Condensed Bold"/>
                <a:cs typeface="TT Rounds Condensed Bold"/>
                <a:sym typeface="TT Rounds Condensed Bold"/>
              </a:rPr>
              <a:t>Stand after the </a:t>
            </a:r>
            <a:r>
              <a:rPr lang="en-US" sz="3933" b="1" spc="36" dirty="0" err="1">
                <a:solidFill>
                  <a:srgbClr val="000000"/>
                </a:solidFill>
                <a:latin typeface="TT Rounds Condensed Bold"/>
                <a:ea typeface="TT Rounds Condensed Bold"/>
                <a:cs typeface="TT Rounds Condensed Bold"/>
                <a:sym typeface="TT Rounds Condensed Bold"/>
              </a:rPr>
              <a:t>jamarah</a:t>
            </a:r>
            <a:r>
              <a:rPr lang="en-US" sz="3933" b="1" spc="36" dirty="0">
                <a:solidFill>
                  <a:srgbClr val="000000"/>
                </a:solidFill>
                <a:latin typeface="TT Rounds Condensed Bold"/>
                <a:ea typeface="TT Rounds Condensed Bold"/>
                <a:cs typeface="TT Rounds Condensed Bold"/>
                <a:sym typeface="TT Rounds Condensed Bold"/>
              </a:rPr>
              <a:t> &amp; make a long </a:t>
            </a:r>
            <a:r>
              <a:rPr lang="en-US" sz="3933" b="1" spc="36" dirty="0" err="1">
                <a:solidFill>
                  <a:srgbClr val="000000"/>
                </a:solidFill>
                <a:latin typeface="TT Rounds Condensed Bold"/>
                <a:ea typeface="TT Rounds Condensed Bold"/>
                <a:cs typeface="TT Rounds Condensed Bold"/>
                <a:sym typeface="TT Rounds Condensed Bold"/>
              </a:rPr>
              <a:t>dua</a:t>
            </a:r>
            <a:r>
              <a:rPr lang="en-US" sz="3933" b="1" spc="36" dirty="0">
                <a:solidFill>
                  <a:srgbClr val="000000"/>
                </a:solidFill>
                <a:latin typeface="TT Rounds Condensed Bold"/>
                <a:ea typeface="TT Rounds Condensed Bold"/>
                <a:cs typeface="TT Rounds Condensed Bold"/>
                <a:sym typeface="TT Rounds Condensed Bold"/>
              </a:rPr>
              <a:t> facing qibla &amp; raising hands</a:t>
            </a:r>
          </a:p>
          <a:p>
            <a:pPr>
              <a:lnSpc>
                <a:spcPts val="4720"/>
              </a:lnSpc>
            </a:pPr>
            <a:r>
              <a:rPr lang="en-US" sz="3933" b="1" spc="36" dirty="0">
                <a:solidFill>
                  <a:srgbClr val="000000"/>
                </a:solidFill>
                <a:latin typeface="TT Rounds Condensed Bold"/>
                <a:ea typeface="TT Rounds Condensed Bold"/>
                <a:cs typeface="TT Rounds Condensed Bold"/>
                <a:sym typeface="TT Rounds Condensed Bold"/>
              </a:rPr>
              <a:t>Then stone the big </a:t>
            </a:r>
            <a:r>
              <a:rPr lang="en-US" sz="3933" b="1" spc="36" dirty="0" err="1">
                <a:solidFill>
                  <a:srgbClr val="000000"/>
                </a:solidFill>
                <a:latin typeface="TT Rounds Condensed Bold"/>
                <a:ea typeface="TT Rounds Condensed Bold"/>
                <a:cs typeface="TT Rounds Condensed Bold"/>
                <a:sym typeface="TT Rounds Condensed Bold"/>
              </a:rPr>
              <a:t>janarah</a:t>
            </a:r>
            <a:r>
              <a:rPr lang="en-US" sz="3933" b="1" spc="36" dirty="0">
                <a:solidFill>
                  <a:srgbClr val="000000"/>
                </a:solidFill>
                <a:latin typeface="TT Rounds Condensed Bold"/>
                <a:ea typeface="TT Rounds Condensed Bold"/>
                <a:cs typeface="TT Rounds Condensed Bold"/>
                <a:sym typeface="TT Rounds Condensed Bold"/>
              </a:rPr>
              <a:t>, but do NOT make </a:t>
            </a:r>
            <a:r>
              <a:rPr lang="en-US" sz="3933" b="1" spc="36" dirty="0" err="1">
                <a:solidFill>
                  <a:srgbClr val="000000"/>
                </a:solidFill>
                <a:latin typeface="TT Rounds Condensed Bold"/>
                <a:ea typeface="TT Rounds Condensed Bold"/>
                <a:cs typeface="TT Rounds Condensed Bold"/>
                <a:sym typeface="TT Rounds Condensed Bold"/>
              </a:rPr>
              <a:t>dua</a:t>
            </a:r>
            <a:r>
              <a:rPr lang="en-US" sz="3933" b="1" spc="36" dirty="0">
                <a:solidFill>
                  <a:srgbClr val="000000"/>
                </a:solidFill>
                <a:latin typeface="TT Rounds Condensed Bold"/>
                <a:ea typeface="TT Rounds Condensed Bold"/>
                <a:cs typeface="TT Rounds Condensed Bold"/>
                <a:sym typeface="TT Rounds Condensed Bold"/>
              </a:rPr>
              <a:t> &amp; depart quickly </a:t>
            </a:r>
          </a:p>
          <a:p>
            <a:pPr algn="l">
              <a:lnSpc>
                <a:spcPts val="4720"/>
              </a:lnSpc>
            </a:pPr>
            <a:endParaRPr lang="en-US" sz="3933" b="1" u="sng" spc="35" dirty="0">
              <a:solidFill>
                <a:srgbClr val="000000"/>
              </a:solidFill>
              <a:latin typeface="TT Rounds Condensed Bold"/>
              <a:ea typeface="TT Rounds Condensed Bold"/>
              <a:cs typeface="TT Rounds Condensed Bold"/>
              <a:sym typeface="TT Rounds Condensed Bold"/>
            </a:endParaRPr>
          </a:p>
          <a:p>
            <a:pPr algn="l">
              <a:lnSpc>
                <a:spcPts val="4720"/>
              </a:lnSpc>
            </a:pPr>
            <a:endParaRPr lang="en-US" sz="3933" b="1" u="sng" spc="35" dirty="0">
              <a:solidFill>
                <a:srgbClr val="000000"/>
              </a:solidFill>
              <a:latin typeface="TT Rounds Condensed Bold"/>
              <a:ea typeface="TT Rounds Condensed Bold"/>
              <a:cs typeface="TT Rounds Condensed Bold"/>
              <a:sym typeface="TT Rounds Condensed Bold"/>
            </a:endParaRPr>
          </a:p>
          <a:p>
            <a:pPr algn="l">
              <a:lnSpc>
                <a:spcPts val="4720"/>
              </a:lnSpc>
            </a:pPr>
            <a:r>
              <a:rPr lang="en-US" sz="3933" b="1" u="sng" spc="35" dirty="0">
                <a:solidFill>
                  <a:srgbClr val="000000"/>
                </a:solidFill>
                <a:latin typeface="TT Rounds Condensed Bold"/>
                <a:ea typeface="TT Rounds Condensed Bold"/>
                <a:cs typeface="TT Rounds Condensed Bold"/>
                <a:sym typeface="TT Rounds Condensed Bold"/>
              </a:rPr>
              <a:t> </a:t>
            </a:r>
            <a:endParaRPr lang="en-US" sz="3933" b="1" spc="35" dirty="0">
              <a:solidFill>
                <a:srgbClr val="000000"/>
              </a:solidFill>
              <a:latin typeface="TT Rounds Condensed Bold"/>
              <a:ea typeface="TT Rounds Condensed Bold"/>
              <a:cs typeface="TT Rounds Condensed Bold"/>
              <a:sym typeface="TT Rounds Condensed Bold"/>
            </a:endParaRPr>
          </a:p>
        </p:txBody>
      </p:sp>
      <p:sp>
        <p:nvSpPr>
          <p:cNvPr id="3" name="Freeform 3"/>
          <p:cNvSpPr/>
          <p:nvPr/>
        </p:nvSpPr>
        <p:spPr>
          <a:xfrm>
            <a:off x="0" y="7198893"/>
            <a:ext cx="4435342" cy="3088107"/>
          </a:xfrm>
          <a:custGeom>
            <a:avLst/>
            <a:gdLst/>
            <a:ahLst/>
            <a:cxnLst/>
            <a:rect l="l" t="t" r="r" b="b"/>
            <a:pathLst>
              <a:path w="4435342" h="3088107">
                <a:moveTo>
                  <a:pt x="0" y="0"/>
                </a:moveTo>
                <a:lnTo>
                  <a:pt x="4435342" y="0"/>
                </a:lnTo>
                <a:lnTo>
                  <a:pt x="4435342" y="3088107"/>
                </a:lnTo>
                <a:lnTo>
                  <a:pt x="0" y="308810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4435342" y="5911247"/>
            <a:ext cx="6284744" cy="4375753"/>
          </a:xfrm>
          <a:custGeom>
            <a:avLst/>
            <a:gdLst/>
            <a:ahLst/>
            <a:cxnLst/>
            <a:rect l="l" t="t" r="r" b="b"/>
            <a:pathLst>
              <a:path w="6284744" h="4375753">
                <a:moveTo>
                  <a:pt x="0" y="0"/>
                </a:moveTo>
                <a:lnTo>
                  <a:pt x="6284744" y="0"/>
                </a:lnTo>
                <a:lnTo>
                  <a:pt x="6284744" y="4375753"/>
                </a:lnTo>
                <a:lnTo>
                  <a:pt x="0" y="43757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a:off x="10509010" y="4998208"/>
            <a:ext cx="7596110" cy="5288792"/>
          </a:xfrm>
          <a:custGeom>
            <a:avLst/>
            <a:gdLst/>
            <a:ahLst/>
            <a:cxnLst/>
            <a:rect l="l" t="t" r="r" b="b"/>
            <a:pathLst>
              <a:path w="7596110" h="5288792">
                <a:moveTo>
                  <a:pt x="0" y="0"/>
                </a:moveTo>
                <a:lnTo>
                  <a:pt x="7596110" y="0"/>
                </a:lnTo>
                <a:lnTo>
                  <a:pt x="7596110" y="5288792"/>
                </a:lnTo>
                <a:lnTo>
                  <a:pt x="0" y="528879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6" name="Freeform 6"/>
          <p:cNvSpPr/>
          <p:nvPr/>
        </p:nvSpPr>
        <p:spPr>
          <a:xfrm>
            <a:off x="16965980" y="0"/>
            <a:ext cx="1322020" cy="1362787"/>
          </a:xfrm>
          <a:custGeom>
            <a:avLst/>
            <a:gdLst/>
            <a:ahLst/>
            <a:cxnLst/>
            <a:rect l="l" t="t" r="r" b="b"/>
            <a:pathLst>
              <a:path w="1322020" h="1362787">
                <a:moveTo>
                  <a:pt x="0" y="0"/>
                </a:moveTo>
                <a:lnTo>
                  <a:pt x="1322020" y="0"/>
                </a:lnTo>
                <a:lnTo>
                  <a:pt x="1322020" y="1362787"/>
                </a:lnTo>
                <a:lnTo>
                  <a:pt x="0" y="1362787"/>
                </a:lnTo>
                <a:lnTo>
                  <a:pt x="0" y="0"/>
                </a:lnTo>
                <a:close/>
              </a:path>
            </a:pathLst>
          </a:custGeom>
          <a:blipFill>
            <a:blip r:embed="rId4"/>
            <a:stretch>
              <a:fillRect/>
            </a:stretch>
          </a:blipFill>
        </p:spPr>
      </p:sp>
      <p:sp>
        <p:nvSpPr>
          <p:cNvPr id="9" name="Footer Placeholder 3">
            <a:extLst>
              <a:ext uri="{FF2B5EF4-FFF2-40B4-BE49-F238E27FC236}">
                <a16:creationId xmlns:a16="http://schemas.microsoft.com/office/drawing/2014/main" id="{CA5B27D8-3957-465B-8372-41D0A0E43A50}"/>
              </a:ext>
            </a:extLst>
          </p:cNvPr>
          <p:cNvSpPr txBox="1">
            <a:spLocks/>
          </p:cNvSpPr>
          <p:nvPr/>
        </p:nvSpPr>
        <p:spPr>
          <a:xfrm>
            <a:off x="15200244" y="9927771"/>
            <a:ext cx="2935356" cy="244929"/>
          </a:xfrm>
          <a:prstGeom prst="rect">
            <a:avLst/>
          </a:prstGeom>
        </p:spPr>
        <p:txBody>
          <a:bodyPr vert="horz" lIns="91440" tIns="45720" rIns="91440" bIns="45720" rtlCol="0" anchor="ctr"/>
          <a:lstStyle>
            <a:defPPr>
              <a:defRPr lang="en-US"/>
            </a:defPPr>
            <a:lvl1pPr marL="0" algn="ctr" defTabSz="457200" rtl="0" eaLnBrk="1" latinLnBrk="0" hangingPunct="1">
              <a:defRPr sz="1200" kern="1200" baseline="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100" dirty="0">
                <a:solidFill>
                  <a:schemeClr val="accent1"/>
                </a:solidFill>
              </a:rPr>
              <a:t>©2025 by Continuous Learning Development</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rot="10700068">
            <a:off x="7333216" y="4214606"/>
            <a:ext cx="1474718" cy="0"/>
          </a:xfrm>
          <a:prstGeom prst="line">
            <a:avLst/>
          </a:prstGeom>
          <a:ln w="19050" cap="rnd">
            <a:solidFill>
              <a:srgbClr val="FFC000"/>
            </a:solidFill>
            <a:prstDash val="solid"/>
            <a:headEnd type="none" w="sm" len="sm"/>
            <a:tailEnd type="none" w="sm" len="sm"/>
          </a:ln>
        </p:spPr>
      </p:sp>
      <p:sp>
        <p:nvSpPr>
          <p:cNvPr id="3" name="Freeform 3"/>
          <p:cNvSpPr/>
          <p:nvPr/>
        </p:nvSpPr>
        <p:spPr>
          <a:xfrm>
            <a:off x="16835421" y="109730"/>
            <a:ext cx="1452579" cy="1497372"/>
          </a:xfrm>
          <a:custGeom>
            <a:avLst/>
            <a:gdLst/>
            <a:ahLst/>
            <a:cxnLst/>
            <a:rect l="l" t="t" r="r" b="b"/>
            <a:pathLst>
              <a:path w="1452579" h="1497372">
                <a:moveTo>
                  <a:pt x="0" y="0"/>
                </a:moveTo>
                <a:lnTo>
                  <a:pt x="1452579" y="0"/>
                </a:lnTo>
                <a:lnTo>
                  <a:pt x="1452579" y="1497372"/>
                </a:lnTo>
                <a:lnTo>
                  <a:pt x="0" y="1497372"/>
                </a:lnTo>
                <a:lnTo>
                  <a:pt x="0" y="0"/>
                </a:lnTo>
                <a:close/>
              </a:path>
            </a:pathLst>
          </a:custGeom>
          <a:blipFill>
            <a:blip r:embed="rId2"/>
            <a:stretch>
              <a:fillRect/>
            </a:stretch>
          </a:blipFill>
        </p:spPr>
      </p:sp>
      <p:sp>
        <p:nvSpPr>
          <p:cNvPr id="4" name="Freeform 4"/>
          <p:cNvSpPr/>
          <p:nvPr/>
        </p:nvSpPr>
        <p:spPr>
          <a:xfrm>
            <a:off x="7315353" y="1454083"/>
            <a:ext cx="3657293" cy="3648150"/>
          </a:xfrm>
          <a:custGeom>
            <a:avLst/>
            <a:gdLst/>
            <a:ahLst/>
            <a:cxnLst/>
            <a:rect l="l" t="t" r="r" b="b"/>
            <a:pathLst>
              <a:path w="3657293" h="3648150">
                <a:moveTo>
                  <a:pt x="0" y="0"/>
                </a:moveTo>
                <a:lnTo>
                  <a:pt x="3657294" y="0"/>
                </a:lnTo>
                <a:lnTo>
                  <a:pt x="3657294" y="3648150"/>
                </a:lnTo>
                <a:lnTo>
                  <a:pt x="0" y="3648150"/>
                </a:lnTo>
                <a:lnTo>
                  <a:pt x="0" y="0"/>
                </a:lnTo>
                <a:close/>
              </a:path>
            </a:pathLst>
          </a:custGeom>
          <a:blipFill>
            <a:blip r:embed="rId3"/>
            <a:stretch>
              <a:fillRect/>
            </a:stretch>
          </a:blipFill>
        </p:spPr>
      </p:sp>
      <p:sp>
        <p:nvSpPr>
          <p:cNvPr id="5" name="TextBox 5"/>
          <p:cNvSpPr txBox="1"/>
          <p:nvPr/>
        </p:nvSpPr>
        <p:spPr>
          <a:xfrm>
            <a:off x="322027" y="5360735"/>
            <a:ext cx="17965973" cy="4286250"/>
          </a:xfrm>
          <a:prstGeom prst="rect">
            <a:avLst/>
          </a:prstGeom>
        </p:spPr>
        <p:txBody>
          <a:bodyPr lIns="0" tIns="0" rIns="0" bIns="0" rtlCol="0" anchor="t">
            <a:spAutoFit/>
          </a:bodyPr>
          <a:lstStyle/>
          <a:p>
            <a:pPr algn="l">
              <a:lnSpc>
                <a:spcPts val="4800"/>
              </a:lnSpc>
            </a:pPr>
            <a:r>
              <a:rPr lang="en-US" sz="4000" b="1" spc="37">
                <a:solidFill>
                  <a:srgbClr val="FF0000"/>
                </a:solidFill>
                <a:latin typeface="TT Rounds Condensed Bold"/>
                <a:ea typeface="TT Rounds Condensed Bold"/>
                <a:cs typeface="TT Rounds Condensed Bold"/>
                <a:sym typeface="TT Rounds Condensed Bold"/>
              </a:rPr>
              <a:t>Note: </a:t>
            </a:r>
            <a:r>
              <a:rPr lang="en-US" sz="4000" b="1" spc="37">
                <a:solidFill>
                  <a:srgbClr val="000000"/>
                </a:solidFill>
                <a:latin typeface="TT Rounds Condensed Bold"/>
                <a:ea typeface="TT Rounds Condensed Bold"/>
                <a:cs typeface="TT Rounds Condensed Bold"/>
                <a:sym typeface="TT Rounds Condensed Bold"/>
              </a:rPr>
              <a:t>Perform tawaf before laving, ensure no long interval between tawaf al Wada &amp; departing, if long interval then repeat tawaf</a:t>
            </a:r>
          </a:p>
          <a:p>
            <a:pPr algn="l">
              <a:lnSpc>
                <a:spcPts val="4800"/>
              </a:lnSpc>
            </a:pPr>
            <a:r>
              <a:rPr lang="en-US" sz="4000" b="1" spc="37">
                <a:solidFill>
                  <a:srgbClr val="000000"/>
                </a:solidFill>
                <a:latin typeface="TT Rounds Condensed Bold"/>
                <a:ea typeface="TT Rounds Condensed Bold"/>
                <a:cs typeface="TT Rounds Condensed Bold"/>
                <a:sym typeface="TT Rounds Condensed Bold"/>
              </a:rPr>
              <a:t>No Sa’i</a:t>
            </a:r>
          </a:p>
          <a:p>
            <a:pPr algn="l">
              <a:lnSpc>
                <a:spcPts val="4800"/>
              </a:lnSpc>
            </a:pPr>
            <a:r>
              <a:rPr lang="en-US" sz="4000" b="1" spc="37">
                <a:solidFill>
                  <a:srgbClr val="000000"/>
                </a:solidFill>
                <a:latin typeface="TT Rounds Condensed Bold"/>
                <a:ea typeface="TT Rounds Condensed Bold"/>
                <a:cs typeface="TT Rounds Condensed Bold"/>
                <a:sym typeface="TT Rounds Condensed Bold"/>
              </a:rPr>
              <a:t>Menstruating women can leave if performed tawaf on day of sacrifice, if not try to delay &amp; stay behind </a:t>
            </a:r>
          </a:p>
          <a:p>
            <a:pPr algn="l">
              <a:lnSpc>
                <a:spcPts val="4800"/>
              </a:lnSpc>
            </a:pPr>
            <a:r>
              <a:rPr lang="en-US" sz="4000" b="1" spc="37">
                <a:solidFill>
                  <a:srgbClr val="FF0000"/>
                </a:solidFill>
                <a:latin typeface="TT Rounds Condensed Bold"/>
                <a:ea typeface="TT Rounds Condensed Bold"/>
                <a:cs typeface="TT Rounds Condensed Bold"/>
                <a:sym typeface="TT Rounds Condensed Bold"/>
              </a:rPr>
              <a:t>MEN</a:t>
            </a:r>
            <a:r>
              <a:rPr lang="en-US" sz="4000" b="1" spc="37">
                <a:solidFill>
                  <a:srgbClr val="000000"/>
                </a:solidFill>
                <a:latin typeface="TT Rounds Condensed Bold"/>
                <a:ea typeface="TT Rounds Condensed Bold"/>
                <a:cs typeface="TT Rounds Condensed Bold"/>
                <a:sym typeface="TT Rounds Condensed Bold"/>
              </a:rPr>
              <a:t> – walk quickly for 3 rounds; normal walking 4 rounds</a:t>
            </a:r>
          </a:p>
          <a:p>
            <a:pPr algn="l">
              <a:lnSpc>
                <a:spcPts val="4800"/>
              </a:lnSpc>
            </a:pPr>
            <a:r>
              <a:rPr lang="en-US" sz="4000" b="1" spc="37">
                <a:solidFill>
                  <a:srgbClr val="000000"/>
                </a:solidFill>
                <a:latin typeface="TT Rounds Condensed Bold"/>
                <a:ea typeface="TT Rounds Condensed Bold"/>
                <a:cs typeface="TT Rounds Condensed Bold"/>
                <a:sym typeface="TT Rounds Condensed Bold"/>
              </a:rPr>
              <a:t>if you leave your ‘Twaaf’ resume from that point &amp; stay in wudu</a:t>
            </a:r>
          </a:p>
        </p:txBody>
      </p:sp>
      <p:sp>
        <p:nvSpPr>
          <p:cNvPr id="6" name="TextBox 6"/>
          <p:cNvSpPr txBox="1"/>
          <p:nvPr/>
        </p:nvSpPr>
        <p:spPr>
          <a:xfrm>
            <a:off x="1747248" y="100205"/>
            <a:ext cx="16852790" cy="1076325"/>
          </a:xfrm>
          <a:prstGeom prst="rect">
            <a:avLst/>
          </a:prstGeom>
        </p:spPr>
        <p:txBody>
          <a:bodyPr lIns="0" tIns="0" rIns="0" bIns="0" rtlCol="0" anchor="t">
            <a:spAutoFit/>
          </a:bodyPr>
          <a:lstStyle/>
          <a:p>
            <a:pPr algn="l">
              <a:lnSpc>
                <a:spcPts val="8400"/>
              </a:lnSpc>
            </a:pPr>
            <a:r>
              <a:rPr lang="en-US" sz="7000" b="1" spc="65">
                <a:solidFill>
                  <a:srgbClr val="000000"/>
                </a:solidFill>
                <a:latin typeface="TT Rounds Condensed Bold"/>
                <a:ea typeface="TT Rounds Condensed Bold"/>
                <a:cs typeface="TT Rounds Condensed Bold"/>
                <a:sym typeface="TT Rounds Condensed Bold"/>
              </a:rPr>
              <a:t>Perform Twaaf al wada before leaving </a:t>
            </a:r>
          </a:p>
        </p:txBody>
      </p:sp>
      <p:sp>
        <p:nvSpPr>
          <p:cNvPr id="7" name="Footer Placeholder 3">
            <a:extLst>
              <a:ext uri="{FF2B5EF4-FFF2-40B4-BE49-F238E27FC236}">
                <a16:creationId xmlns:a16="http://schemas.microsoft.com/office/drawing/2014/main" id="{45996DB2-36A2-43A2-A0B2-B6DC92242C96}"/>
              </a:ext>
            </a:extLst>
          </p:cNvPr>
          <p:cNvSpPr txBox="1">
            <a:spLocks/>
          </p:cNvSpPr>
          <p:nvPr/>
        </p:nvSpPr>
        <p:spPr>
          <a:xfrm>
            <a:off x="15200244" y="9927771"/>
            <a:ext cx="2935356" cy="244929"/>
          </a:xfrm>
          <a:prstGeom prst="rect">
            <a:avLst/>
          </a:prstGeom>
        </p:spPr>
        <p:txBody>
          <a:bodyPr vert="horz" lIns="91440" tIns="45720" rIns="91440" bIns="45720" rtlCol="0" anchor="ctr"/>
          <a:lstStyle>
            <a:defPPr>
              <a:defRPr lang="en-US"/>
            </a:defPPr>
            <a:lvl1pPr marL="0" algn="ctr" defTabSz="457200" rtl="0" eaLnBrk="1" latinLnBrk="0" hangingPunct="1">
              <a:defRPr sz="1200" kern="1200" baseline="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100" dirty="0">
                <a:solidFill>
                  <a:schemeClr val="accent1"/>
                </a:solidFill>
              </a:rPr>
              <a:t>©2025 by Continuous Learning Development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168146" y="566944"/>
            <a:ext cx="3497747" cy="3139935"/>
            <a:chOff x="0" y="0"/>
            <a:chExt cx="4663662" cy="4186580"/>
          </a:xfrm>
        </p:grpSpPr>
        <p:sp>
          <p:nvSpPr>
            <p:cNvPr id="3" name="Freeform 3"/>
            <p:cNvSpPr/>
            <p:nvPr/>
          </p:nvSpPr>
          <p:spPr>
            <a:xfrm>
              <a:off x="533146" y="532892"/>
              <a:ext cx="3597402" cy="3120898"/>
            </a:xfrm>
            <a:custGeom>
              <a:avLst/>
              <a:gdLst/>
              <a:ahLst/>
              <a:cxnLst/>
              <a:rect l="l" t="t" r="r" b="b"/>
              <a:pathLst>
                <a:path w="3597402" h="3120898">
                  <a:moveTo>
                    <a:pt x="0" y="0"/>
                  </a:moveTo>
                  <a:lnTo>
                    <a:pt x="3597402" y="0"/>
                  </a:lnTo>
                  <a:lnTo>
                    <a:pt x="3597402" y="3120898"/>
                  </a:lnTo>
                  <a:lnTo>
                    <a:pt x="0" y="3120898"/>
                  </a:lnTo>
                  <a:close/>
                </a:path>
              </a:pathLst>
            </a:custGeom>
            <a:solidFill>
              <a:srgbClr val="000000"/>
            </a:solidFill>
          </p:spPr>
        </p:sp>
        <p:sp>
          <p:nvSpPr>
            <p:cNvPr id="4" name="Freeform 4"/>
            <p:cNvSpPr/>
            <p:nvPr/>
          </p:nvSpPr>
          <p:spPr>
            <a:xfrm>
              <a:off x="12700" y="12700"/>
              <a:ext cx="4638294" cy="520192"/>
            </a:xfrm>
            <a:custGeom>
              <a:avLst/>
              <a:gdLst/>
              <a:ahLst/>
              <a:cxnLst/>
              <a:rect l="l" t="t" r="r" b="b"/>
              <a:pathLst>
                <a:path w="4638294" h="520192">
                  <a:moveTo>
                    <a:pt x="0" y="0"/>
                  </a:moveTo>
                  <a:lnTo>
                    <a:pt x="4638294" y="0"/>
                  </a:lnTo>
                  <a:lnTo>
                    <a:pt x="4117848" y="520192"/>
                  </a:lnTo>
                  <a:lnTo>
                    <a:pt x="520446" y="520192"/>
                  </a:lnTo>
                  <a:close/>
                </a:path>
              </a:pathLst>
            </a:custGeom>
            <a:solidFill>
              <a:srgbClr val="333333"/>
            </a:solidFill>
          </p:spPr>
        </p:sp>
        <p:sp>
          <p:nvSpPr>
            <p:cNvPr id="5" name="Freeform 5"/>
            <p:cNvSpPr/>
            <p:nvPr/>
          </p:nvSpPr>
          <p:spPr>
            <a:xfrm>
              <a:off x="12700" y="3653790"/>
              <a:ext cx="4638294" cy="520192"/>
            </a:xfrm>
            <a:custGeom>
              <a:avLst/>
              <a:gdLst/>
              <a:ahLst/>
              <a:cxnLst/>
              <a:rect l="l" t="t" r="r" b="b"/>
              <a:pathLst>
                <a:path w="4638294" h="520192">
                  <a:moveTo>
                    <a:pt x="0" y="520065"/>
                  </a:moveTo>
                  <a:lnTo>
                    <a:pt x="520446" y="0"/>
                  </a:lnTo>
                  <a:lnTo>
                    <a:pt x="4117848" y="0"/>
                  </a:lnTo>
                  <a:lnTo>
                    <a:pt x="4638294" y="520192"/>
                  </a:lnTo>
                  <a:close/>
                </a:path>
              </a:pathLst>
            </a:custGeom>
            <a:solidFill>
              <a:srgbClr val="000000"/>
            </a:solidFill>
          </p:spPr>
        </p:sp>
        <p:sp>
          <p:nvSpPr>
            <p:cNvPr id="6" name="Freeform 6"/>
            <p:cNvSpPr/>
            <p:nvPr/>
          </p:nvSpPr>
          <p:spPr>
            <a:xfrm>
              <a:off x="12700" y="12700"/>
              <a:ext cx="520446" cy="4161155"/>
            </a:xfrm>
            <a:custGeom>
              <a:avLst/>
              <a:gdLst/>
              <a:ahLst/>
              <a:cxnLst/>
              <a:rect l="l" t="t" r="r" b="b"/>
              <a:pathLst>
                <a:path w="520446" h="4161155">
                  <a:moveTo>
                    <a:pt x="0" y="0"/>
                  </a:moveTo>
                  <a:lnTo>
                    <a:pt x="520446" y="520192"/>
                  </a:lnTo>
                  <a:lnTo>
                    <a:pt x="520446" y="3641090"/>
                  </a:lnTo>
                  <a:lnTo>
                    <a:pt x="0" y="4161155"/>
                  </a:lnTo>
                  <a:close/>
                </a:path>
              </a:pathLst>
            </a:custGeom>
            <a:solidFill>
              <a:srgbClr val="666666"/>
            </a:solidFill>
          </p:spPr>
        </p:sp>
        <p:sp>
          <p:nvSpPr>
            <p:cNvPr id="7" name="Freeform 7"/>
            <p:cNvSpPr/>
            <p:nvPr/>
          </p:nvSpPr>
          <p:spPr>
            <a:xfrm>
              <a:off x="4130548" y="12700"/>
              <a:ext cx="520446" cy="4161155"/>
            </a:xfrm>
            <a:custGeom>
              <a:avLst/>
              <a:gdLst/>
              <a:ahLst/>
              <a:cxnLst/>
              <a:rect l="l" t="t" r="r" b="b"/>
              <a:pathLst>
                <a:path w="520446" h="4161155">
                  <a:moveTo>
                    <a:pt x="520446" y="0"/>
                  </a:moveTo>
                  <a:lnTo>
                    <a:pt x="520446" y="4161155"/>
                  </a:lnTo>
                  <a:lnTo>
                    <a:pt x="0" y="3641090"/>
                  </a:lnTo>
                  <a:lnTo>
                    <a:pt x="0" y="520192"/>
                  </a:lnTo>
                  <a:close/>
                </a:path>
              </a:pathLst>
            </a:custGeom>
            <a:solidFill>
              <a:srgbClr val="000000"/>
            </a:solidFill>
          </p:spPr>
        </p:sp>
        <p:sp>
          <p:nvSpPr>
            <p:cNvPr id="8" name="Freeform 8"/>
            <p:cNvSpPr/>
            <p:nvPr/>
          </p:nvSpPr>
          <p:spPr>
            <a:xfrm>
              <a:off x="12700" y="12700"/>
              <a:ext cx="4638294" cy="4161282"/>
            </a:xfrm>
            <a:custGeom>
              <a:avLst/>
              <a:gdLst/>
              <a:ahLst/>
              <a:cxnLst/>
              <a:rect l="l" t="t" r="r" b="b"/>
              <a:pathLst>
                <a:path w="4638294" h="4161282">
                  <a:moveTo>
                    <a:pt x="0" y="0"/>
                  </a:moveTo>
                  <a:lnTo>
                    <a:pt x="4638294" y="0"/>
                  </a:lnTo>
                  <a:lnTo>
                    <a:pt x="4638294" y="4161155"/>
                  </a:lnTo>
                  <a:lnTo>
                    <a:pt x="0" y="4161155"/>
                  </a:lnTo>
                  <a:close/>
                  <a:moveTo>
                    <a:pt x="520446" y="520192"/>
                  </a:moveTo>
                  <a:lnTo>
                    <a:pt x="4117848" y="520192"/>
                  </a:lnTo>
                  <a:lnTo>
                    <a:pt x="4117848" y="3641090"/>
                  </a:lnTo>
                  <a:lnTo>
                    <a:pt x="520446" y="3641090"/>
                  </a:lnTo>
                  <a:close/>
                  <a:moveTo>
                    <a:pt x="0" y="0"/>
                  </a:moveTo>
                  <a:lnTo>
                    <a:pt x="520446" y="520192"/>
                  </a:lnTo>
                  <a:moveTo>
                    <a:pt x="0" y="4161155"/>
                  </a:moveTo>
                  <a:lnTo>
                    <a:pt x="520446" y="3641090"/>
                  </a:lnTo>
                  <a:moveTo>
                    <a:pt x="4638294" y="0"/>
                  </a:moveTo>
                  <a:lnTo>
                    <a:pt x="4117848" y="520192"/>
                  </a:lnTo>
                  <a:moveTo>
                    <a:pt x="4638294" y="4161282"/>
                  </a:moveTo>
                  <a:lnTo>
                    <a:pt x="4117848" y="3641090"/>
                  </a:lnTo>
                </a:path>
              </a:pathLst>
            </a:custGeom>
            <a:solidFill>
              <a:srgbClr val="000000">
                <a:alpha val="0"/>
              </a:srgbClr>
            </a:solidFill>
          </p:spPr>
        </p:sp>
        <p:sp>
          <p:nvSpPr>
            <p:cNvPr id="9" name="Freeform 9"/>
            <p:cNvSpPr/>
            <p:nvPr/>
          </p:nvSpPr>
          <p:spPr>
            <a:xfrm>
              <a:off x="520446" y="520192"/>
              <a:ext cx="3622802" cy="3146298"/>
            </a:xfrm>
            <a:custGeom>
              <a:avLst/>
              <a:gdLst/>
              <a:ahLst/>
              <a:cxnLst/>
              <a:rect l="l" t="t" r="r" b="b"/>
              <a:pathLst>
                <a:path w="3622802" h="3146298">
                  <a:moveTo>
                    <a:pt x="12700" y="0"/>
                  </a:moveTo>
                  <a:lnTo>
                    <a:pt x="3610102" y="0"/>
                  </a:lnTo>
                  <a:cubicBezTo>
                    <a:pt x="3617087" y="0"/>
                    <a:pt x="3622802" y="5715"/>
                    <a:pt x="3622802" y="12700"/>
                  </a:cubicBezTo>
                  <a:lnTo>
                    <a:pt x="3622802" y="3133598"/>
                  </a:lnTo>
                  <a:cubicBezTo>
                    <a:pt x="3622802" y="3140583"/>
                    <a:pt x="3617087" y="3146298"/>
                    <a:pt x="3610102" y="3146298"/>
                  </a:cubicBezTo>
                  <a:lnTo>
                    <a:pt x="12700" y="3146298"/>
                  </a:lnTo>
                  <a:cubicBezTo>
                    <a:pt x="5715" y="3146298"/>
                    <a:pt x="0" y="3140583"/>
                    <a:pt x="0" y="3133598"/>
                  </a:cubicBezTo>
                  <a:lnTo>
                    <a:pt x="0" y="12700"/>
                  </a:lnTo>
                  <a:cubicBezTo>
                    <a:pt x="0" y="5715"/>
                    <a:pt x="5715" y="0"/>
                    <a:pt x="12700" y="0"/>
                  </a:cubicBezTo>
                  <a:moveTo>
                    <a:pt x="12700" y="25400"/>
                  </a:moveTo>
                  <a:lnTo>
                    <a:pt x="12700" y="12700"/>
                  </a:lnTo>
                  <a:lnTo>
                    <a:pt x="25400" y="12700"/>
                  </a:lnTo>
                  <a:lnTo>
                    <a:pt x="25400" y="3133598"/>
                  </a:lnTo>
                  <a:lnTo>
                    <a:pt x="12700" y="3133598"/>
                  </a:lnTo>
                  <a:lnTo>
                    <a:pt x="12700" y="3120898"/>
                  </a:lnTo>
                  <a:lnTo>
                    <a:pt x="3610102" y="3120898"/>
                  </a:lnTo>
                  <a:lnTo>
                    <a:pt x="3610102" y="3133598"/>
                  </a:lnTo>
                  <a:lnTo>
                    <a:pt x="3597402" y="3133598"/>
                  </a:lnTo>
                  <a:lnTo>
                    <a:pt x="3597402" y="12700"/>
                  </a:lnTo>
                  <a:lnTo>
                    <a:pt x="3610102" y="12700"/>
                  </a:lnTo>
                  <a:lnTo>
                    <a:pt x="3610102" y="25400"/>
                  </a:lnTo>
                  <a:lnTo>
                    <a:pt x="12700" y="25400"/>
                  </a:lnTo>
                  <a:close/>
                </a:path>
              </a:pathLst>
            </a:custGeom>
            <a:solidFill>
              <a:srgbClr val="000000"/>
            </a:solidFill>
          </p:spPr>
        </p:sp>
        <p:sp>
          <p:nvSpPr>
            <p:cNvPr id="10" name="Freeform 10"/>
            <p:cNvSpPr/>
            <p:nvPr/>
          </p:nvSpPr>
          <p:spPr>
            <a:xfrm>
              <a:off x="14" y="0"/>
              <a:ext cx="4663605" cy="545465"/>
            </a:xfrm>
            <a:custGeom>
              <a:avLst/>
              <a:gdLst/>
              <a:ahLst/>
              <a:cxnLst/>
              <a:rect l="l" t="t" r="r" b="b"/>
              <a:pathLst>
                <a:path w="4663605" h="545465">
                  <a:moveTo>
                    <a:pt x="12686" y="0"/>
                  </a:moveTo>
                  <a:lnTo>
                    <a:pt x="4650980" y="0"/>
                  </a:lnTo>
                  <a:cubicBezTo>
                    <a:pt x="4656060" y="0"/>
                    <a:pt x="4660759" y="3048"/>
                    <a:pt x="4662664" y="7874"/>
                  </a:cubicBezTo>
                  <a:cubicBezTo>
                    <a:pt x="4664569" y="12700"/>
                    <a:pt x="4663553" y="18034"/>
                    <a:pt x="4659870" y="21717"/>
                  </a:cubicBezTo>
                  <a:lnTo>
                    <a:pt x="4139424" y="541782"/>
                  </a:lnTo>
                  <a:cubicBezTo>
                    <a:pt x="4137011" y="544195"/>
                    <a:pt x="4133836" y="545465"/>
                    <a:pt x="4130407" y="545465"/>
                  </a:cubicBezTo>
                  <a:lnTo>
                    <a:pt x="533132" y="545465"/>
                  </a:lnTo>
                  <a:cubicBezTo>
                    <a:pt x="529703" y="545465"/>
                    <a:pt x="526528" y="544068"/>
                    <a:pt x="524115" y="541782"/>
                  </a:cubicBezTo>
                  <a:lnTo>
                    <a:pt x="3669" y="21717"/>
                  </a:lnTo>
                  <a:cubicBezTo>
                    <a:pt x="113" y="18034"/>
                    <a:pt x="-1030" y="12573"/>
                    <a:pt x="1002" y="7874"/>
                  </a:cubicBezTo>
                  <a:cubicBezTo>
                    <a:pt x="3034" y="3175"/>
                    <a:pt x="7606" y="0"/>
                    <a:pt x="12686" y="0"/>
                  </a:cubicBezTo>
                  <a:moveTo>
                    <a:pt x="12686" y="25400"/>
                  </a:moveTo>
                  <a:lnTo>
                    <a:pt x="12686" y="12700"/>
                  </a:lnTo>
                  <a:lnTo>
                    <a:pt x="21703" y="3683"/>
                  </a:lnTo>
                  <a:lnTo>
                    <a:pt x="542149" y="523875"/>
                  </a:lnTo>
                  <a:lnTo>
                    <a:pt x="533132" y="532892"/>
                  </a:lnTo>
                  <a:lnTo>
                    <a:pt x="533132" y="520192"/>
                  </a:lnTo>
                  <a:lnTo>
                    <a:pt x="4130534" y="520192"/>
                  </a:lnTo>
                  <a:lnTo>
                    <a:pt x="4130534" y="532892"/>
                  </a:lnTo>
                  <a:lnTo>
                    <a:pt x="4121517" y="523875"/>
                  </a:lnTo>
                  <a:lnTo>
                    <a:pt x="4641963" y="3683"/>
                  </a:lnTo>
                  <a:lnTo>
                    <a:pt x="4650980" y="12700"/>
                  </a:lnTo>
                  <a:lnTo>
                    <a:pt x="4650980" y="25400"/>
                  </a:lnTo>
                  <a:lnTo>
                    <a:pt x="12686" y="25400"/>
                  </a:lnTo>
                  <a:close/>
                </a:path>
              </a:pathLst>
            </a:custGeom>
            <a:solidFill>
              <a:srgbClr val="000000"/>
            </a:solidFill>
          </p:spPr>
        </p:sp>
        <p:sp>
          <p:nvSpPr>
            <p:cNvPr id="11" name="Freeform 11"/>
            <p:cNvSpPr/>
            <p:nvPr/>
          </p:nvSpPr>
          <p:spPr>
            <a:xfrm>
              <a:off x="75" y="3640963"/>
              <a:ext cx="4663670" cy="545592"/>
            </a:xfrm>
            <a:custGeom>
              <a:avLst/>
              <a:gdLst/>
              <a:ahLst/>
              <a:cxnLst/>
              <a:rect l="l" t="t" r="r" b="b"/>
              <a:pathLst>
                <a:path w="4663670" h="545592">
                  <a:moveTo>
                    <a:pt x="3608" y="523875"/>
                  </a:moveTo>
                  <a:lnTo>
                    <a:pt x="524054" y="3683"/>
                  </a:lnTo>
                  <a:cubicBezTo>
                    <a:pt x="526467" y="1270"/>
                    <a:pt x="529642" y="0"/>
                    <a:pt x="533071" y="0"/>
                  </a:cubicBezTo>
                  <a:lnTo>
                    <a:pt x="4130473" y="0"/>
                  </a:lnTo>
                  <a:cubicBezTo>
                    <a:pt x="4133902" y="0"/>
                    <a:pt x="4137077" y="1397"/>
                    <a:pt x="4139490" y="3683"/>
                  </a:cubicBezTo>
                  <a:lnTo>
                    <a:pt x="4659936" y="523875"/>
                  </a:lnTo>
                  <a:cubicBezTo>
                    <a:pt x="4663619" y="527558"/>
                    <a:pt x="4664635" y="533019"/>
                    <a:pt x="4662730" y="537718"/>
                  </a:cubicBezTo>
                  <a:cubicBezTo>
                    <a:pt x="4660825" y="542417"/>
                    <a:pt x="4656126" y="545592"/>
                    <a:pt x="4651046" y="545592"/>
                  </a:cubicBezTo>
                  <a:lnTo>
                    <a:pt x="12625" y="545592"/>
                  </a:lnTo>
                  <a:cubicBezTo>
                    <a:pt x="7545" y="545592"/>
                    <a:pt x="2846" y="542544"/>
                    <a:pt x="941" y="537718"/>
                  </a:cubicBezTo>
                  <a:cubicBezTo>
                    <a:pt x="-964" y="532892"/>
                    <a:pt x="52" y="527558"/>
                    <a:pt x="3735" y="523875"/>
                  </a:cubicBezTo>
                  <a:moveTo>
                    <a:pt x="21642" y="541782"/>
                  </a:moveTo>
                  <a:lnTo>
                    <a:pt x="12625" y="532892"/>
                  </a:lnTo>
                  <a:lnTo>
                    <a:pt x="12625" y="520192"/>
                  </a:lnTo>
                  <a:lnTo>
                    <a:pt x="4650919" y="520192"/>
                  </a:lnTo>
                  <a:lnTo>
                    <a:pt x="4650919" y="532892"/>
                  </a:lnTo>
                  <a:lnTo>
                    <a:pt x="4641902" y="541909"/>
                  </a:lnTo>
                  <a:lnTo>
                    <a:pt x="4121456" y="21717"/>
                  </a:lnTo>
                  <a:lnTo>
                    <a:pt x="4130473" y="12700"/>
                  </a:lnTo>
                  <a:lnTo>
                    <a:pt x="4130473" y="25400"/>
                  </a:lnTo>
                  <a:lnTo>
                    <a:pt x="533071" y="25400"/>
                  </a:lnTo>
                  <a:lnTo>
                    <a:pt x="533071" y="12700"/>
                  </a:lnTo>
                  <a:lnTo>
                    <a:pt x="542088" y="21717"/>
                  </a:lnTo>
                  <a:lnTo>
                    <a:pt x="21642" y="541909"/>
                  </a:lnTo>
                  <a:close/>
                </a:path>
              </a:pathLst>
            </a:custGeom>
            <a:solidFill>
              <a:srgbClr val="000000"/>
            </a:solidFill>
          </p:spPr>
        </p:sp>
        <p:sp>
          <p:nvSpPr>
            <p:cNvPr id="12" name="Freeform 12"/>
            <p:cNvSpPr/>
            <p:nvPr/>
          </p:nvSpPr>
          <p:spPr>
            <a:xfrm>
              <a:off x="0" y="75"/>
              <a:ext cx="545846" cy="4186531"/>
            </a:xfrm>
            <a:custGeom>
              <a:avLst/>
              <a:gdLst/>
              <a:ahLst/>
              <a:cxnLst/>
              <a:rect l="l" t="t" r="r" b="b"/>
              <a:pathLst>
                <a:path w="545846" h="4186531">
                  <a:moveTo>
                    <a:pt x="21717" y="3608"/>
                  </a:moveTo>
                  <a:lnTo>
                    <a:pt x="542163" y="523800"/>
                  </a:lnTo>
                  <a:cubicBezTo>
                    <a:pt x="544576" y="526213"/>
                    <a:pt x="545846" y="529388"/>
                    <a:pt x="545846" y="532817"/>
                  </a:cubicBezTo>
                  <a:lnTo>
                    <a:pt x="545846" y="3653715"/>
                  </a:lnTo>
                  <a:cubicBezTo>
                    <a:pt x="545846" y="3657144"/>
                    <a:pt x="544449" y="3660319"/>
                    <a:pt x="542163" y="3662732"/>
                  </a:cubicBezTo>
                  <a:lnTo>
                    <a:pt x="21717" y="4182797"/>
                  </a:lnTo>
                  <a:cubicBezTo>
                    <a:pt x="18034" y="4186480"/>
                    <a:pt x="12573" y="4187496"/>
                    <a:pt x="7874" y="4185591"/>
                  </a:cubicBezTo>
                  <a:cubicBezTo>
                    <a:pt x="3175" y="4183686"/>
                    <a:pt x="0" y="4178987"/>
                    <a:pt x="0" y="4173907"/>
                  </a:cubicBezTo>
                  <a:lnTo>
                    <a:pt x="0" y="12625"/>
                  </a:lnTo>
                  <a:cubicBezTo>
                    <a:pt x="0" y="7545"/>
                    <a:pt x="3048" y="2846"/>
                    <a:pt x="7874" y="941"/>
                  </a:cubicBezTo>
                  <a:cubicBezTo>
                    <a:pt x="12700" y="-964"/>
                    <a:pt x="18034" y="52"/>
                    <a:pt x="21717" y="3735"/>
                  </a:cubicBezTo>
                  <a:moveTo>
                    <a:pt x="3683" y="21642"/>
                  </a:moveTo>
                  <a:lnTo>
                    <a:pt x="12700" y="12625"/>
                  </a:lnTo>
                  <a:lnTo>
                    <a:pt x="25400" y="12625"/>
                  </a:lnTo>
                  <a:lnTo>
                    <a:pt x="25400" y="4173780"/>
                  </a:lnTo>
                  <a:lnTo>
                    <a:pt x="12700" y="4173780"/>
                  </a:lnTo>
                  <a:lnTo>
                    <a:pt x="3683" y="4164763"/>
                  </a:lnTo>
                  <a:lnTo>
                    <a:pt x="524129" y="3644571"/>
                  </a:lnTo>
                  <a:lnTo>
                    <a:pt x="533146" y="3653588"/>
                  </a:lnTo>
                  <a:lnTo>
                    <a:pt x="520446" y="3653588"/>
                  </a:lnTo>
                  <a:lnTo>
                    <a:pt x="520446" y="532817"/>
                  </a:lnTo>
                  <a:lnTo>
                    <a:pt x="533146" y="532817"/>
                  </a:lnTo>
                  <a:lnTo>
                    <a:pt x="524129" y="541834"/>
                  </a:lnTo>
                  <a:lnTo>
                    <a:pt x="3683" y="21642"/>
                  </a:lnTo>
                  <a:close/>
                </a:path>
              </a:pathLst>
            </a:custGeom>
            <a:solidFill>
              <a:srgbClr val="000000"/>
            </a:solidFill>
          </p:spPr>
        </p:sp>
        <p:sp>
          <p:nvSpPr>
            <p:cNvPr id="13" name="Freeform 13"/>
            <p:cNvSpPr/>
            <p:nvPr/>
          </p:nvSpPr>
          <p:spPr>
            <a:xfrm>
              <a:off x="4117848" y="-52"/>
              <a:ext cx="545846" cy="4186532"/>
            </a:xfrm>
            <a:custGeom>
              <a:avLst/>
              <a:gdLst/>
              <a:ahLst/>
              <a:cxnLst/>
              <a:rect l="l" t="t" r="r" b="b"/>
              <a:pathLst>
                <a:path w="545846" h="4186532">
                  <a:moveTo>
                    <a:pt x="545846" y="12752"/>
                  </a:moveTo>
                  <a:lnTo>
                    <a:pt x="545846" y="4173907"/>
                  </a:lnTo>
                  <a:cubicBezTo>
                    <a:pt x="545846" y="4178987"/>
                    <a:pt x="542798" y="4183686"/>
                    <a:pt x="537972" y="4185591"/>
                  </a:cubicBezTo>
                  <a:cubicBezTo>
                    <a:pt x="533146" y="4187496"/>
                    <a:pt x="527812" y="4186480"/>
                    <a:pt x="524129" y="4182797"/>
                  </a:cubicBezTo>
                  <a:lnTo>
                    <a:pt x="3683" y="3662732"/>
                  </a:lnTo>
                  <a:cubicBezTo>
                    <a:pt x="1270" y="3660319"/>
                    <a:pt x="0" y="3657144"/>
                    <a:pt x="0" y="3653715"/>
                  </a:cubicBezTo>
                  <a:lnTo>
                    <a:pt x="0" y="532944"/>
                  </a:lnTo>
                  <a:cubicBezTo>
                    <a:pt x="0" y="529515"/>
                    <a:pt x="1397" y="526340"/>
                    <a:pt x="3683" y="523927"/>
                  </a:cubicBezTo>
                  <a:lnTo>
                    <a:pt x="524129" y="3735"/>
                  </a:lnTo>
                  <a:cubicBezTo>
                    <a:pt x="527812" y="52"/>
                    <a:pt x="533273" y="-964"/>
                    <a:pt x="537972" y="941"/>
                  </a:cubicBezTo>
                  <a:cubicBezTo>
                    <a:pt x="542671" y="2846"/>
                    <a:pt x="545846" y="7545"/>
                    <a:pt x="545846" y="12625"/>
                  </a:cubicBezTo>
                  <a:moveTo>
                    <a:pt x="520446" y="12625"/>
                  </a:moveTo>
                  <a:lnTo>
                    <a:pt x="533146" y="12625"/>
                  </a:lnTo>
                  <a:lnTo>
                    <a:pt x="542163" y="21642"/>
                  </a:lnTo>
                  <a:lnTo>
                    <a:pt x="21717" y="541834"/>
                  </a:lnTo>
                  <a:lnTo>
                    <a:pt x="12700" y="532817"/>
                  </a:lnTo>
                  <a:lnTo>
                    <a:pt x="25400" y="532817"/>
                  </a:lnTo>
                  <a:lnTo>
                    <a:pt x="25400" y="3653842"/>
                  </a:lnTo>
                  <a:lnTo>
                    <a:pt x="12700" y="3653842"/>
                  </a:lnTo>
                  <a:lnTo>
                    <a:pt x="21717" y="3644825"/>
                  </a:lnTo>
                  <a:lnTo>
                    <a:pt x="542163" y="4165017"/>
                  </a:lnTo>
                  <a:lnTo>
                    <a:pt x="533146" y="4174034"/>
                  </a:lnTo>
                  <a:lnTo>
                    <a:pt x="520446" y="4174034"/>
                  </a:lnTo>
                  <a:lnTo>
                    <a:pt x="520446" y="12752"/>
                  </a:lnTo>
                  <a:close/>
                </a:path>
              </a:pathLst>
            </a:custGeom>
            <a:solidFill>
              <a:srgbClr val="000000"/>
            </a:solidFill>
          </p:spPr>
        </p:sp>
        <p:sp>
          <p:nvSpPr>
            <p:cNvPr id="14" name="Freeform 14"/>
            <p:cNvSpPr/>
            <p:nvPr/>
          </p:nvSpPr>
          <p:spPr>
            <a:xfrm>
              <a:off x="0" y="0"/>
              <a:ext cx="4663694" cy="4186555"/>
            </a:xfrm>
            <a:custGeom>
              <a:avLst/>
              <a:gdLst/>
              <a:ahLst/>
              <a:cxnLst/>
              <a:rect l="l" t="t" r="r" b="b"/>
              <a:pathLst>
                <a:path w="4663694" h="4186555">
                  <a:moveTo>
                    <a:pt x="12700" y="0"/>
                  </a:moveTo>
                  <a:lnTo>
                    <a:pt x="4650994" y="0"/>
                  </a:lnTo>
                  <a:cubicBezTo>
                    <a:pt x="4657979" y="0"/>
                    <a:pt x="4663694" y="5715"/>
                    <a:pt x="4663694" y="12700"/>
                  </a:cubicBezTo>
                  <a:lnTo>
                    <a:pt x="4663694" y="4173855"/>
                  </a:lnTo>
                  <a:cubicBezTo>
                    <a:pt x="4663694" y="4180840"/>
                    <a:pt x="4657979" y="4186555"/>
                    <a:pt x="4650994" y="4186555"/>
                  </a:cubicBezTo>
                  <a:lnTo>
                    <a:pt x="12700" y="4186555"/>
                  </a:lnTo>
                  <a:cubicBezTo>
                    <a:pt x="5715" y="4186555"/>
                    <a:pt x="0" y="4180840"/>
                    <a:pt x="0" y="4173855"/>
                  </a:cubicBezTo>
                  <a:lnTo>
                    <a:pt x="0" y="12700"/>
                  </a:lnTo>
                  <a:cubicBezTo>
                    <a:pt x="0" y="5715"/>
                    <a:pt x="5715" y="0"/>
                    <a:pt x="12700" y="0"/>
                  </a:cubicBezTo>
                  <a:moveTo>
                    <a:pt x="12700" y="25400"/>
                  </a:moveTo>
                  <a:lnTo>
                    <a:pt x="12700" y="12700"/>
                  </a:lnTo>
                  <a:lnTo>
                    <a:pt x="25400" y="12700"/>
                  </a:lnTo>
                  <a:lnTo>
                    <a:pt x="25400" y="4173855"/>
                  </a:lnTo>
                  <a:lnTo>
                    <a:pt x="12700" y="4173855"/>
                  </a:lnTo>
                  <a:lnTo>
                    <a:pt x="12700" y="4161155"/>
                  </a:lnTo>
                  <a:lnTo>
                    <a:pt x="4650994" y="4161155"/>
                  </a:lnTo>
                  <a:lnTo>
                    <a:pt x="4650994" y="4173855"/>
                  </a:lnTo>
                  <a:lnTo>
                    <a:pt x="4638294" y="4173855"/>
                  </a:lnTo>
                  <a:lnTo>
                    <a:pt x="4638294" y="12700"/>
                  </a:lnTo>
                  <a:lnTo>
                    <a:pt x="4650994" y="12700"/>
                  </a:lnTo>
                  <a:lnTo>
                    <a:pt x="4650994" y="25400"/>
                  </a:lnTo>
                  <a:lnTo>
                    <a:pt x="12700" y="25400"/>
                  </a:lnTo>
                  <a:close/>
                  <a:moveTo>
                    <a:pt x="533146" y="520192"/>
                  </a:moveTo>
                  <a:lnTo>
                    <a:pt x="4130548" y="520192"/>
                  </a:lnTo>
                  <a:cubicBezTo>
                    <a:pt x="4137533" y="520192"/>
                    <a:pt x="4143248" y="525907"/>
                    <a:pt x="4143248" y="532892"/>
                  </a:cubicBezTo>
                  <a:lnTo>
                    <a:pt x="4143248" y="3653790"/>
                  </a:lnTo>
                  <a:cubicBezTo>
                    <a:pt x="4143248" y="3660775"/>
                    <a:pt x="4137533" y="3666490"/>
                    <a:pt x="4130548" y="3666490"/>
                  </a:cubicBezTo>
                  <a:lnTo>
                    <a:pt x="533146" y="3666490"/>
                  </a:lnTo>
                  <a:cubicBezTo>
                    <a:pt x="526161" y="3666490"/>
                    <a:pt x="520446" y="3660775"/>
                    <a:pt x="520446" y="3653790"/>
                  </a:cubicBezTo>
                  <a:lnTo>
                    <a:pt x="520446" y="532892"/>
                  </a:lnTo>
                  <a:cubicBezTo>
                    <a:pt x="520446" y="525907"/>
                    <a:pt x="526161" y="520192"/>
                    <a:pt x="533146" y="520192"/>
                  </a:cubicBezTo>
                  <a:moveTo>
                    <a:pt x="533146" y="545592"/>
                  </a:moveTo>
                  <a:lnTo>
                    <a:pt x="533146" y="532892"/>
                  </a:lnTo>
                  <a:lnTo>
                    <a:pt x="545846" y="532892"/>
                  </a:lnTo>
                  <a:lnTo>
                    <a:pt x="545846" y="3653790"/>
                  </a:lnTo>
                  <a:lnTo>
                    <a:pt x="533146" y="3653790"/>
                  </a:lnTo>
                  <a:lnTo>
                    <a:pt x="533146" y="3641090"/>
                  </a:lnTo>
                  <a:lnTo>
                    <a:pt x="4130548" y="3641090"/>
                  </a:lnTo>
                  <a:lnTo>
                    <a:pt x="4130548" y="3653790"/>
                  </a:lnTo>
                  <a:lnTo>
                    <a:pt x="4117848" y="3653790"/>
                  </a:lnTo>
                  <a:lnTo>
                    <a:pt x="4117848" y="532892"/>
                  </a:lnTo>
                  <a:lnTo>
                    <a:pt x="4130548" y="532892"/>
                  </a:lnTo>
                  <a:lnTo>
                    <a:pt x="4130548" y="545592"/>
                  </a:lnTo>
                  <a:lnTo>
                    <a:pt x="533146" y="545592"/>
                  </a:lnTo>
                  <a:close/>
                  <a:moveTo>
                    <a:pt x="21717" y="3683"/>
                  </a:moveTo>
                  <a:lnTo>
                    <a:pt x="542163" y="523875"/>
                  </a:lnTo>
                  <a:lnTo>
                    <a:pt x="524256" y="541782"/>
                  </a:lnTo>
                  <a:lnTo>
                    <a:pt x="3683" y="21717"/>
                  </a:lnTo>
                  <a:close/>
                  <a:moveTo>
                    <a:pt x="3683" y="4164838"/>
                  </a:moveTo>
                  <a:lnTo>
                    <a:pt x="524129" y="3644646"/>
                  </a:lnTo>
                  <a:lnTo>
                    <a:pt x="542036" y="3662553"/>
                  </a:lnTo>
                  <a:lnTo>
                    <a:pt x="21717" y="4182872"/>
                  </a:lnTo>
                  <a:close/>
                  <a:moveTo>
                    <a:pt x="4659884" y="21717"/>
                  </a:moveTo>
                  <a:lnTo>
                    <a:pt x="4139438" y="541782"/>
                  </a:lnTo>
                  <a:lnTo>
                    <a:pt x="4121531" y="523875"/>
                  </a:lnTo>
                  <a:lnTo>
                    <a:pt x="4641977" y="3683"/>
                  </a:lnTo>
                  <a:close/>
                  <a:moveTo>
                    <a:pt x="4624070" y="4164838"/>
                  </a:moveTo>
                  <a:lnTo>
                    <a:pt x="4121531" y="3662680"/>
                  </a:lnTo>
                  <a:lnTo>
                    <a:pt x="4139438" y="3644773"/>
                  </a:lnTo>
                  <a:lnTo>
                    <a:pt x="4659884" y="4164965"/>
                  </a:lnTo>
                  <a:close/>
                </a:path>
              </a:pathLst>
            </a:custGeom>
            <a:solidFill>
              <a:srgbClr val="000000"/>
            </a:solidFill>
          </p:spPr>
        </p:sp>
      </p:grpSp>
      <p:sp>
        <p:nvSpPr>
          <p:cNvPr id="15" name="Freeform 15"/>
          <p:cNvSpPr/>
          <p:nvPr/>
        </p:nvSpPr>
        <p:spPr>
          <a:xfrm>
            <a:off x="16076010" y="15960"/>
            <a:ext cx="2211990" cy="2280201"/>
          </a:xfrm>
          <a:custGeom>
            <a:avLst/>
            <a:gdLst/>
            <a:ahLst/>
            <a:cxnLst/>
            <a:rect l="l" t="t" r="r" b="b"/>
            <a:pathLst>
              <a:path w="2211990" h="2280201">
                <a:moveTo>
                  <a:pt x="0" y="0"/>
                </a:moveTo>
                <a:lnTo>
                  <a:pt x="2211990" y="0"/>
                </a:lnTo>
                <a:lnTo>
                  <a:pt x="2211990" y="2280201"/>
                </a:lnTo>
                <a:lnTo>
                  <a:pt x="0" y="2280201"/>
                </a:lnTo>
                <a:lnTo>
                  <a:pt x="0" y="0"/>
                </a:lnTo>
                <a:close/>
              </a:path>
            </a:pathLst>
          </a:custGeom>
          <a:blipFill>
            <a:blip r:embed="rId2"/>
            <a:stretch>
              <a:fillRect/>
            </a:stretch>
          </a:blipFill>
        </p:spPr>
      </p:sp>
      <p:sp>
        <p:nvSpPr>
          <p:cNvPr id="16" name="Freeform 16"/>
          <p:cNvSpPr/>
          <p:nvPr/>
        </p:nvSpPr>
        <p:spPr>
          <a:xfrm>
            <a:off x="10168146" y="4288485"/>
            <a:ext cx="2914460" cy="5551352"/>
          </a:xfrm>
          <a:custGeom>
            <a:avLst/>
            <a:gdLst/>
            <a:ahLst/>
            <a:cxnLst/>
            <a:rect l="l" t="t" r="r" b="b"/>
            <a:pathLst>
              <a:path w="2914460" h="5551352">
                <a:moveTo>
                  <a:pt x="0" y="0"/>
                </a:moveTo>
                <a:lnTo>
                  <a:pt x="2914460" y="0"/>
                </a:lnTo>
                <a:lnTo>
                  <a:pt x="2914460" y="5551353"/>
                </a:lnTo>
                <a:lnTo>
                  <a:pt x="0" y="555135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7" name="TextBox 17"/>
          <p:cNvSpPr txBox="1"/>
          <p:nvPr/>
        </p:nvSpPr>
        <p:spPr>
          <a:xfrm>
            <a:off x="884394" y="1146535"/>
            <a:ext cx="7645652" cy="3796069"/>
          </a:xfrm>
          <a:prstGeom prst="rect">
            <a:avLst/>
          </a:prstGeom>
        </p:spPr>
        <p:txBody>
          <a:bodyPr lIns="0" tIns="0" rIns="0" bIns="0" rtlCol="0" anchor="t">
            <a:spAutoFit/>
          </a:bodyPr>
          <a:lstStyle/>
          <a:p>
            <a:pPr algn="ctr">
              <a:lnSpc>
                <a:spcPts val="9720"/>
              </a:lnSpc>
            </a:pPr>
            <a:r>
              <a:rPr lang="en-US" sz="8100" b="1" spc="75">
                <a:solidFill>
                  <a:srgbClr val="000000"/>
                </a:solidFill>
                <a:latin typeface="TT Rounds Condensed Bold"/>
                <a:ea typeface="TT Rounds Condensed Bold"/>
                <a:cs typeface="TT Rounds Condensed Bold"/>
                <a:sym typeface="TT Rounds Condensed Bold"/>
              </a:rPr>
              <a:t>Continue with Talbiyah till you reach Makkha</a:t>
            </a:r>
          </a:p>
        </p:txBody>
      </p:sp>
      <p:sp>
        <p:nvSpPr>
          <p:cNvPr id="18" name="TextBox 18"/>
          <p:cNvSpPr txBox="1"/>
          <p:nvPr/>
        </p:nvSpPr>
        <p:spPr>
          <a:xfrm>
            <a:off x="1465880" y="7054637"/>
            <a:ext cx="7645652" cy="1303080"/>
          </a:xfrm>
          <a:prstGeom prst="rect">
            <a:avLst/>
          </a:prstGeom>
        </p:spPr>
        <p:txBody>
          <a:bodyPr lIns="0" tIns="0" rIns="0" bIns="0" rtlCol="0" anchor="t">
            <a:spAutoFit/>
          </a:bodyPr>
          <a:lstStyle/>
          <a:p>
            <a:pPr algn="ctr">
              <a:lnSpc>
                <a:spcPts val="9720"/>
              </a:lnSpc>
            </a:pPr>
            <a:r>
              <a:rPr lang="en-US" sz="8100" b="1" spc="75">
                <a:solidFill>
                  <a:srgbClr val="000000"/>
                </a:solidFill>
                <a:latin typeface="TT Rounds Condensed Bold"/>
                <a:ea typeface="TT Rounds Condensed Bold"/>
                <a:cs typeface="TT Rounds Condensed Bold"/>
                <a:sym typeface="TT Rounds Condensed Bold"/>
              </a:rPr>
              <a:t>Do fresh Wudu</a:t>
            </a:r>
          </a:p>
        </p:txBody>
      </p:sp>
      <p:sp>
        <p:nvSpPr>
          <p:cNvPr id="19" name="TextBox 19"/>
          <p:cNvSpPr txBox="1"/>
          <p:nvPr/>
        </p:nvSpPr>
        <p:spPr>
          <a:xfrm>
            <a:off x="10428138" y="1775956"/>
            <a:ext cx="2997642" cy="989439"/>
          </a:xfrm>
          <a:prstGeom prst="rect">
            <a:avLst/>
          </a:prstGeom>
        </p:spPr>
        <p:txBody>
          <a:bodyPr lIns="0" tIns="0" rIns="0" bIns="0" rtlCol="0" anchor="t">
            <a:spAutoFit/>
          </a:bodyPr>
          <a:lstStyle/>
          <a:p>
            <a:pPr algn="ctr">
              <a:lnSpc>
                <a:spcPts val="7200"/>
              </a:lnSpc>
            </a:pPr>
            <a:r>
              <a:rPr lang="en-US" sz="6000" b="1" spc="56">
                <a:solidFill>
                  <a:srgbClr val="FFFFFF"/>
                </a:solidFill>
                <a:latin typeface="TT Rounds Condensed Bold"/>
                <a:ea typeface="TT Rounds Condensed Bold"/>
                <a:cs typeface="TT Rounds Condensed Bold"/>
                <a:sym typeface="TT Rounds Condensed Bold"/>
              </a:rPr>
              <a:t>Makkah</a:t>
            </a:r>
          </a:p>
        </p:txBody>
      </p:sp>
      <p:sp>
        <p:nvSpPr>
          <p:cNvPr id="20" name="Footer Placeholder 3">
            <a:extLst>
              <a:ext uri="{FF2B5EF4-FFF2-40B4-BE49-F238E27FC236}">
                <a16:creationId xmlns:a16="http://schemas.microsoft.com/office/drawing/2014/main" id="{68E1A73F-30EE-45A8-A07F-E30F820CC7F0}"/>
              </a:ext>
            </a:extLst>
          </p:cNvPr>
          <p:cNvSpPr txBox="1">
            <a:spLocks/>
          </p:cNvSpPr>
          <p:nvPr/>
        </p:nvSpPr>
        <p:spPr>
          <a:xfrm>
            <a:off x="0" y="9791700"/>
            <a:ext cx="3087756" cy="359229"/>
          </a:xfrm>
          <a:prstGeom prst="rect">
            <a:avLst/>
          </a:prstGeom>
        </p:spPr>
        <p:txBody>
          <a:bodyPr vert="horz" lIns="91440" tIns="45720" rIns="91440" bIns="45720" rtlCol="0" anchor="ctr"/>
          <a:lstStyle>
            <a:defPPr>
              <a:defRPr lang="en-US"/>
            </a:defPPr>
            <a:lvl1pPr marL="0" algn="ctr" defTabSz="457200" rtl="0" eaLnBrk="1" latinLnBrk="0" hangingPunct="1">
              <a:defRPr sz="1200" kern="1200" baseline="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100" dirty="0">
                <a:solidFill>
                  <a:schemeClr val="accent1"/>
                </a:solidFill>
              </a:rPr>
              <a:t>©2025 by Continuous Learning Development</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926326" y="647009"/>
            <a:ext cx="17104816" cy="1072247"/>
          </a:xfrm>
          <a:prstGeom prst="rect">
            <a:avLst/>
          </a:prstGeom>
        </p:spPr>
        <p:txBody>
          <a:bodyPr lIns="0" tIns="0" rIns="0" bIns="0" rtlCol="0" anchor="t">
            <a:spAutoFit/>
          </a:bodyPr>
          <a:lstStyle/>
          <a:p>
            <a:pPr algn="ctr">
              <a:lnSpc>
                <a:spcPts val="7920"/>
              </a:lnSpc>
            </a:pPr>
            <a:r>
              <a:rPr lang="en-US" sz="6600" b="1" spc="61">
                <a:solidFill>
                  <a:srgbClr val="000000"/>
                </a:solidFill>
                <a:latin typeface="TT Rounds Condensed Bold"/>
                <a:ea typeface="TT Rounds Condensed Bold"/>
                <a:cs typeface="TT Rounds Condensed Bold"/>
                <a:sym typeface="TT Rounds Condensed Bold"/>
              </a:rPr>
              <a:t>Congratulations you’ve completed your Hajj!</a:t>
            </a:r>
          </a:p>
        </p:txBody>
      </p:sp>
      <p:sp>
        <p:nvSpPr>
          <p:cNvPr id="3" name="Freeform 3"/>
          <p:cNvSpPr/>
          <p:nvPr/>
        </p:nvSpPr>
        <p:spPr>
          <a:xfrm>
            <a:off x="0" y="0"/>
            <a:ext cx="1819511" cy="1875618"/>
          </a:xfrm>
          <a:custGeom>
            <a:avLst/>
            <a:gdLst/>
            <a:ahLst/>
            <a:cxnLst/>
            <a:rect l="l" t="t" r="r" b="b"/>
            <a:pathLst>
              <a:path w="1819511" h="1875618">
                <a:moveTo>
                  <a:pt x="0" y="0"/>
                </a:moveTo>
                <a:lnTo>
                  <a:pt x="1819511" y="0"/>
                </a:lnTo>
                <a:lnTo>
                  <a:pt x="1819511" y="1875618"/>
                </a:lnTo>
                <a:lnTo>
                  <a:pt x="0" y="1875618"/>
                </a:lnTo>
                <a:lnTo>
                  <a:pt x="0" y="0"/>
                </a:lnTo>
                <a:close/>
              </a:path>
            </a:pathLst>
          </a:custGeom>
          <a:blipFill>
            <a:blip r:embed="rId2"/>
            <a:stretch>
              <a:fillRect/>
            </a:stretch>
          </a:blipFill>
        </p:spPr>
      </p:sp>
      <p:sp>
        <p:nvSpPr>
          <p:cNvPr id="4" name="Freeform 4"/>
          <p:cNvSpPr/>
          <p:nvPr/>
        </p:nvSpPr>
        <p:spPr>
          <a:xfrm>
            <a:off x="7857956" y="1719255"/>
            <a:ext cx="2986169" cy="5568614"/>
          </a:xfrm>
          <a:custGeom>
            <a:avLst/>
            <a:gdLst/>
            <a:ahLst/>
            <a:cxnLst/>
            <a:rect l="l" t="t" r="r" b="b"/>
            <a:pathLst>
              <a:path w="2986169" h="5568614">
                <a:moveTo>
                  <a:pt x="0" y="0"/>
                </a:moveTo>
                <a:lnTo>
                  <a:pt x="2986169" y="0"/>
                </a:lnTo>
                <a:lnTo>
                  <a:pt x="2986169" y="5568614"/>
                </a:lnTo>
                <a:lnTo>
                  <a:pt x="0" y="556861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 name="Freeform 5"/>
          <p:cNvSpPr/>
          <p:nvPr/>
        </p:nvSpPr>
        <p:spPr>
          <a:xfrm>
            <a:off x="5486400" y="7287869"/>
            <a:ext cx="7315200" cy="1536192"/>
          </a:xfrm>
          <a:custGeom>
            <a:avLst/>
            <a:gdLst/>
            <a:ahLst/>
            <a:cxnLst/>
            <a:rect l="l" t="t" r="r" b="b"/>
            <a:pathLst>
              <a:path w="7315200" h="1536192">
                <a:moveTo>
                  <a:pt x="0" y="0"/>
                </a:moveTo>
                <a:lnTo>
                  <a:pt x="7315200" y="0"/>
                </a:lnTo>
                <a:lnTo>
                  <a:pt x="7315200" y="1536192"/>
                </a:lnTo>
                <a:lnTo>
                  <a:pt x="0" y="153619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6" name="TextBox 6"/>
          <p:cNvSpPr txBox="1"/>
          <p:nvPr/>
        </p:nvSpPr>
        <p:spPr>
          <a:xfrm>
            <a:off x="5884896" y="9182100"/>
            <a:ext cx="6932289" cy="680401"/>
          </a:xfrm>
          <a:prstGeom prst="rect">
            <a:avLst/>
          </a:prstGeom>
        </p:spPr>
        <p:txBody>
          <a:bodyPr lIns="0" tIns="0" rIns="0" bIns="0" rtlCol="0" anchor="t">
            <a:spAutoFit/>
          </a:bodyPr>
          <a:lstStyle/>
          <a:p>
            <a:pPr algn="ctr">
              <a:lnSpc>
                <a:spcPts val="5598"/>
              </a:lnSpc>
            </a:pPr>
            <a:r>
              <a:rPr lang="en-US" sz="3998">
                <a:solidFill>
                  <a:srgbClr val="000000"/>
                </a:solidFill>
                <a:latin typeface="Canva Sans"/>
                <a:ea typeface="Canva Sans"/>
                <a:cs typeface="Canva Sans"/>
                <a:sym typeface="Canva Sans"/>
              </a:rPr>
              <a:t>http://www.cldinstitute.com</a:t>
            </a:r>
          </a:p>
        </p:txBody>
      </p:sp>
      <p:sp>
        <p:nvSpPr>
          <p:cNvPr id="7" name="Footer Placeholder 3">
            <a:extLst>
              <a:ext uri="{FF2B5EF4-FFF2-40B4-BE49-F238E27FC236}">
                <a16:creationId xmlns:a16="http://schemas.microsoft.com/office/drawing/2014/main" id="{17761118-15BF-430C-A062-D0BB1BA629D6}"/>
              </a:ext>
            </a:extLst>
          </p:cNvPr>
          <p:cNvSpPr txBox="1">
            <a:spLocks/>
          </p:cNvSpPr>
          <p:nvPr/>
        </p:nvSpPr>
        <p:spPr>
          <a:xfrm>
            <a:off x="15200244" y="9927771"/>
            <a:ext cx="2935356" cy="244929"/>
          </a:xfrm>
          <a:prstGeom prst="rect">
            <a:avLst/>
          </a:prstGeom>
        </p:spPr>
        <p:txBody>
          <a:bodyPr vert="horz" lIns="91440" tIns="45720" rIns="91440" bIns="45720" rtlCol="0" anchor="ctr"/>
          <a:lstStyle>
            <a:defPPr>
              <a:defRPr lang="en-US"/>
            </a:defPPr>
            <a:lvl1pPr marL="0" algn="ctr" defTabSz="457200" rtl="0" eaLnBrk="1" latinLnBrk="0" hangingPunct="1">
              <a:defRPr sz="1200" kern="1200" baseline="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100" dirty="0">
                <a:solidFill>
                  <a:schemeClr val="accent1"/>
                </a:solidFill>
              </a:rPr>
              <a:t>©2025 by Continuous Learning Development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2274114" cy="2344241"/>
          </a:xfrm>
          <a:custGeom>
            <a:avLst/>
            <a:gdLst/>
            <a:ahLst/>
            <a:cxnLst/>
            <a:rect l="l" t="t" r="r" b="b"/>
            <a:pathLst>
              <a:path w="2274114" h="2344241">
                <a:moveTo>
                  <a:pt x="0" y="0"/>
                </a:moveTo>
                <a:lnTo>
                  <a:pt x="2274114" y="0"/>
                </a:lnTo>
                <a:lnTo>
                  <a:pt x="2274114" y="2344241"/>
                </a:lnTo>
                <a:lnTo>
                  <a:pt x="0" y="2344241"/>
                </a:lnTo>
                <a:lnTo>
                  <a:pt x="0" y="0"/>
                </a:lnTo>
                <a:close/>
              </a:path>
            </a:pathLst>
          </a:custGeom>
          <a:blipFill>
            <a:blip r:embed="rId2"/>
            <a:stretch>
              <a:fillRect/>
            </a:stretch>
          </a:blipFill>
        </p:spPr>
      </p:sp>
      <p:sp>
        <p:nvSpPr>
          <p:cNvPr id="3" name="Freeform 3"/>
          <p:cNvSpPr/>
          <p:nvPr/>
        </p:nvSpPr>
        <p:spPr>
          <a:xfrm>
            <a:off x="10663642" y="2040002"/>
            <a:ext cx="5845861" cy="6206996"/>
          </a:xfrm>
          <a:custGeom>
            <a:avLst/>
            <a:gdLst/>
            <a:ahLst/>
            <a:cxnLst/>
            <a:rect l="l" t="t" r="r" b="b"/>
            <a:pathLst>
              <a:path w="5845861" h="6206996">
                <a:moveTo>
                  <a:pt x="0" y="0"/>
                </a:moveTo>
                <a:lnTo>
                  <a:pt x="5845862" y="0"/>
                </a:lnTo>
                <a:lnTo>
                  <a:pt x="5845862" y="6206996"/>
                </a:lnTo>
                <a:lnTo>
                  <a:pt x="0" y="620699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 name="TextBox 4"/>
          <p:cNvSpPr txBox="1"/>
          <p:nvPr/>
        </p:nvSpPr>
        <p:spPr>
          <a:xfrm>
            <a:off x="1498349" y="4799357"/>
            <a:ext cx="7645651" cy="2549574"/>
          </a:xfrm>
          <a:prstGeom prst="rect">
            <a:avLst/>
          </a:prstGeom>
        </p:spPr>
        <p:txBody>
          <a:bodyPr lIns="0" tIns="0" rIns="0" bIns="0" rtlCol="0" anchor="t">
            <a:spAutoFit/>
          </a:bodyPr>
          <a:lstStyle/>
          <a:p>
            <a:pPr algn="ctr">
              <a:lnSpc>
                <a:spcPts val="9720"/>
              </a:lnSpc>
            </a:pPr>
            <a:r>
              <a:rPr lang="en-US" sz="8100" b="1" spc="75">
                <a:solidFill>
                  <a:srgbClr val="000000"/>
                </a:solidFill>
                <a:latin typeface="TT Rounds Condensed Bold"/>
                <a:ea typeface="TT Rounds Condensed Bold"/>
                <a:cs typeface="TT Rounds Condensed Bold"/>
                <a:sym typeface="TT Rounds Condensed Bold"/>
              </a:rPr>
              <a:t>Stop reciting Talbiyah</a:t>
            </a:r>
          </a:p>
        </p:txBody>
      </p:sp>
      <p:sp>
        <p:nvSpPr>
          <p:cNvPr id="5" name="TextBox 5"/>
          <p:cNvSpPr txBox="1"/>
          <p:nvPr/>
        </p:nvSpPr>
        <p:spPr>
          <a:xfrm>
            <a:off x="2557053" y="379092"/>
            <a:ext cx="7645652" cy="1303080"/>
          </a:xfrm>
          <a:prstGeom prst="rect">
            <a:avLst/>
          </a:prstGeom>
        </p:spPr>
        <p:txBody>
          <a:bodyPr lIns="0" tIns="0" rIns="0" bIns="0" rtlCol="0" anchor="t">
            <a:spAutoFit/>
          </a:bodyPr>
          <a:lstStyle/>
          <a:p>
            <a:pPr algn="ctr">
              <a:lnSpc>
                <a:spcPts val="9720"/>
              </a:lnSpc>
            </a:pPr>
            <a:r>
              <a:rPr lang="en-US" sz="8100" b="1" spc="75">
                <a:solidFill>
                  <a:srgbClr val="000000"/>
                </a:solidFill>
                <a:latin typeface="TT Rounds Condensed Bold"/>
                <a:ea typeface="TT Rounds Condensed Bold"/>
                <a:cs typeface="TT Rounds Condensed Bold"/>
                <a:sym typeface="TT Rounds Condensed Bold"/>
              </a:rPr>
              <a:t>Perform Twaaf</a:t>
            </a:r>
          </a:p>
        </p:txBody>
      </p:sp>
      <p:sp>
        <p:nvSpPr>
          <p:cNvPr id="6" name="Footer Placeholder 3">
            <a:extLst>
              <a:ext uri="{FF2B5EF4-FFF2-40B4-BE49-F238E27FC236}">
                <a16:creationId xmlns:a16="http://schemas.microsoft.com/office/drawing/2014/main" id="{7FE1BCEE-3ACA-4A92-AE3F-B9FF9B6C4D4A}"/>
              </a:ext>
            </a:extLst>
          </p:cNvPr>
          <p:cNvSpPr txBox="1">
            <a:spLocks/>
          </p:cNvSpPr>
          <p:nvPr/>
        </p:nvSpPr>
        <p:spPr>
          <a:xfrm>
            <a:off x="0" y="9791700"/>
            <a:ext cx="3087756" cy="359229"/>
          </a:xfrm>
          <a:prstGeom prst="rect">
            <a:avLst/>
          </a:prstGeom>
        </p:spPr>
        <p:txBody>
          <a:bodyPr vert="horz" lIns="91440" tIns="45720" rIns="91440" bIns="45720" rtlCol="0" anchor="ctr"/>
          <a:lstStyle>
            <a:defPPr>
              <a:defRPr lang="en-US"/>
            </a:defPPr>
            <a:lvl1pPr marL="0" algn="ctr" defTabSz="457200" rtl="0" eaLnBrk="1" latinLnBrk="0" hangingPunct="1">
              <a:defRPr sz="1200" kern="1200" baseline="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100" dirty="0">
                <a:solidFill>
                  <a:schemeClr val="accent1"/>
                </a:solidFill>
              </a:rPr>
              <a:t>©2025 by Continuous Learning Development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142178" y="2037936"/>
            <a:ext cx="6578877" cy="5704231"/>
            <a:chOff x="0" y="0"/>
            <a:chExt cx="8771836" cy="7605642"/>
          </a:xfrm>
        </p:grpSpPr>
        <p:sp>
          <p:nvSpPr>
            <p:cNvPr id="3" name="Freeform 3"/>
            <p:cNvSpPr/>
            <p:nvPr/>
          </p:nvSpPr>
          <p:spPr>
            <a:xfrm>
              <a:off x="12700" y="1907794"/>
              <a:ext cx="6850507" cy="5685155"/>
            </a:xfrm>
            <a:custGeom>
              <a:avLst/>
              <a:gdLst/>
              <a:ahLst/>
              <a:cxnLst/>
              <a:rect l="l" t="t" r="r" b="b"/>
              <a:pathLst>
                <a:path w="6850507" h="5685155">
                  <a:moveTo>
                    <a:pt x="0" y="0"/>
                  </a:moveTo>
                  <a:lnTo>
                    <a:pt x="6850507" y="0"/>
                  </a:lnTo>
                  <a:lnTo>
                    <a:pt x="6850507" y="5685155"/>
                  </a:lnTo>
                  <a:lnTo>
                    <a:pt x="0" y="5685155"/>
                  </a:lnTo>
                  <a:close/>
                </a:path>
              </a:pathLst>
            </a:custGeom>
            <a:solidFill>
              <a:srgbClr val="000000"/>
            </a:solidFill>
          </p:spPr>
        </p:sp>
        <p:sp>
          <p:nvSpPr>
            <p:cNvPr id="4" name="Freeform 4"/>
            <p:cNvSpPr/>
            <p:nvPr/>
          </p:nvSpPr>
          <p:spPr>
            <a:xfrm>
              <a:off x="6863207" y="12700"/>
              <a:ext cx="1895983" cy="7580249"/>
            </a:xfrm>
            <a:custGeom>
              <a:avLst/>
              <a:gdLst/>
              <a:ahLst/>
              <a:cxnLst/>
              <a:rect l="l" t="t" r="r" b="b"/>
              <a:pathLst>
                <a:path w="1895983" h="7580249">
                  <a:moveTo>
                    <a:pt x="0" y="1895094"/>
                  </a:moveTo>
                  <a:lnTo>
                    <a:pt x="1895983" y="0"/>
                  </a:lnTo>
                  <a:lnTo>
                    <a:pt x="1895983" y="5685155"/>
                  </a:lnTo>
                  <a:lnTo>
                    <a:pt x="0" y="7580249"/>
                  </a:lnTo>
                  <a:close/>
                </a:path>
              </a:pathLst>
            </a:custGeom>
            <a:solidFill>
              <a:srgbClr val="000000"/>
            </a:solidFill>
          </p:spPr>
        </p:sp>
        <p:sp>
          <p:nvSpPr>
            <p:cNvPr id="5" name="Freeform 5"/>
            <p:cNvSpPr/>
            <p:nvPr/>
          </p:nvSpPr>
          <p:spPr>
            <a:xfrm>
              <a:off x="12700" y="12700"/>
              <a:ext cx="8746490" cy="1895094"/>
            </a:xfrm>
            <a:custGeom>
              <a:avLst/>
              <a:gdLst/>
              <a:ahLst/>
              <a:cxnLst/>
              <a:rect l="l" t="t" r="r" b="b"/>
              <a:pathLst>
                <a:path w="8746490" h="1895094">
                  <a:moveTo>
                    <a:pt x="0" y="1895094"/>
                  </a:moveTo>
                  <a:lnTo>
                    <a:pt x="1895856" y="0"/>
                  </a:lnTo>
                  <a:lnTo>
                    <a:pt x="8746490" y="0"/>
                  </a:lnTo>
                  <a:lnTo>
                    <a:pt x="6850507" y="1895094"/>
                  </a:lnTo>
                  <a:close/>
                </a:path>
              </a:pathLst>
            </a:custGeom>
            <a:solidFill>
              <a:srgbClr val="333333"/>
            </a:solidFill>
          </p:spPr>
        </p:sp>
        <p:sp>
          <p:nvSpPr>
            <p:cNvPr id="6" name="Freeform 6"/>
            <p:cNvSpPr/>
            <p:nvPr/>
          </p:nvSpPr>
          <p:spPr>
            <a:xfrm>
              <a:off x="12700" y="12700"/>
              <a:ext cx="8746490" cy="7580249"/>
            </a:xfrm>
            <a:custGeom>
              <a:avLst/>
              <a:gdLst/>
              <a:ahLst/>
              <a:cxnLst/>
              <a:rect l="l" t="t" r="r" b="b"/>
              <a:pathLst>
                <a:path w="8746490" h="7580249">
                  <a:moveTo>
                    <a:pt x="0" y="1895094"/>
                  </a:moveTo>
                  <a:lnTo>
                    <a:pt x="1895856" y="0"/>
                  </a:lnTo>
                  <a:lnTo>
                    <a:pt x="8746490" y="0"/>
                  </a:lnTo>
                  <a:lnTo>
                    <a:pt x="8746490" y="5685155"/>
                  </a:lnTo>
                  <a:lnTo>
                    <a:pt x="6850507" y="7580249"/>
                  </a:lnTo>
                  <a:lnTo>
                    <a:pt x="0" y="7580249"/>
                  </a:lnTo>
                  <a:close/>
                  <a:lnTo>
                    <a:pt x="6850507" y="7580249"/>
                  </a:lnTo>
                  <a:lnTo>
                    <a:pt x="8746490" y="0"/>
                  </a:lnTo>
                  <a:moveTo>
                    <a:pt x="6850507" y="1895094"/>
                  </a:moveTo>
                  <a:lnTo>
                    <a:pt x="6850507" y="7580249"/>
                  </a:lnTo>
                </a:path>
              </a:pathLst>
            </a:custGeom>
            <a:solidFill>
              <a:srgbClr val="000000">
                <a:alpha val="0"/>
              </a:srgbClr>
            </a:solidFill>
          </p:spPr>
        </p:sp>
        <p:sp>
          <p:nvSpPr>
            <p:cNvPr id="7" name="Freeform 7"/>
            <p:cNvSpPr/>
            <p:nvPr/>
          </p:nvSpPr>
          <p:spPr>
            <a:xfrm>
              <a:off x="0" y="1895094"/>
              <a:ext cx="6875907" cy="5710555"/>
            </a:xfrm>
            <a:custGeom>
              <a:avLst/>
              <a:gdLst/>
              <a:ahLst/>
              <a:cxnLst/>
              <a:rect l="l" t="t" r="r" b="b"/>
              <a:pathLst>
                <a:path w="6875907" h="5710555">
                  <a:moveTo>
                    <a:pt x="12700" y="0"/>
                  </a:moveTo>
                  <a:lnTo>
                    <a:pt x="6863207" y="0"/>
                  </a:lnTo>
                  <a:cubicBezTo>
                    <a:pt x="6870192" y="0"/>
                    <a:pt x="6875907" y="5715"/>
                    <a:pt x="6875907" y="12700"/>
                  </a:cubicBezTo>
                  <a:lnTo>
                    <a:pt x="6875907" y="5697855"/>
                  </a:lnTo>
                  <a:cubicBezTo>
                    <a:pt x="6875907" y="5704840"/>
                    <a:pt x="6870192" y="5710555"/>
                    <a:pt x="6863207" y="5710555"/>
                  </a:cubicBezTo>
                  <a:lnTo>
                    <a:pt x="12700" y="5710555"/>
                  </a:lnTo>
                  <a:cubicBezTo>
                    <a:pt x="5715" y="5710555"/>
                    <a:pt x="0" y="5704840"/>
                    <a:pt x="0" y="5697855"/>
                  </a:cubicBezTo>
                  <a:lnTo>
                    <a:pt x="0" y="12700"/>
                  </a:lnTo>
                  <a:cubicBezTo>
                    <a:pt x="0" y="5715"/>
                    <a:pt x="5715" y="0"/>
                    <a:pt x="12700" y="0"/>
                  </a:cubicBezTo>
                  <a:moveTo>
                    <a:pt x="12700" y="25400"/>
                  </a:moveTo>
                  <a:lnTo>
                    <a:pt x="12700" y="12700"/>
                  </a:lnTo>
                  <a:lnTo>
                    <a:pt x="25400" y="12700"/>
                  </a:lnTo>
                  <a:lnTo>
                    <a:pt x="25400" y="5697855"/>
                  </a:lnTo>
                  <a:lnTo>
                    <a:pt x="12700" y="5697855"/>
                  </a:lnTo>
                  <a:lnTo>
                    <a:pt x="12700" y="5685155"/>
                  </a:lnTo>
                  <a:lnTo>
                    <a:pt x="6863207" y="5685155"/>
                  </a:lnTo>
                  <a:lnTo>
                    <a:pt x="6863207" y="5697855"/>
                  </a:lnTo>
                  <a:lnTo>
                    <a:pt x="6850507" y="5697855"/>
                  </a:lnTo>
                  <a:lnTo>
                    <a:pt x="6850507" y="12700"/>
                  </a:lnTo>
                  <a:lnTo>
                    <a:pt x="6863207" y="12700"/>
                  </a:lnTo>
                  <a:lnTo>
                    <a:pt x="6863207" y="25400"/>
                  </a:lnTo>
                  <a:lnTo>
                    <a:pt x="12700" y="25400"/>
                  </a:lnTo>
                  <a:close/>
                </a:path>
              </a:pathLst>
            </a:custGeom>
            <a:solidFill>
              <a:srgbClr val="000000"/>
            </a:solidFill>
          </p:spPr>
        </p:sp>
        <p:sp>
          <p:nvSpPr>
            <p:cNvPr id="8" name="Freeform 8"/>
            <p:cNvSpPr/>
            <p:nvPr/>
          </p:nvSpPr>
          <p:spPr>
            <a:xfrm>
              <a:off x="6850507" y="-52"/>
              <a:ext cx="1921383" cy="7605753"/>
            </a:xfrm>
            <a:custGeom>
              <a:avLst/>
              <a:gdLst/>
              <a:ahLst/>
              <a:cxnLst/>
              <a:rect l="l" t="t" r="r" b="b"/>
              <a:pathLst>
                <a:path w="1921383" h="7605753">
                  <a:moveTo>
                    <a:pt x="3683" y="1898829"/>
                  </a:moveTo>
                  <a:lnTo>
                    <a:pt x="1899666" y="3735"/>
                  </a:lnTo>
                  <a:cubicBezTo>
                    <a:pt x="1903349" y="52"/>
                    <a:pt x="1908810" y="-964"/>
                    <a:pt x="1913509" y="941"/>
                  </a:cubicBezTo>
                  <a:cubicBezTo>
                    <a:pt x="1918208" y="2846"/>
                    <a:pt x="1921383" y="7545"/>
                    <a:pt x="1921383" y="12625"/>
                  </a:cubicBezTo>
                  <a:lnTo>
                    <a:pt x="1921383" y="5697907"/>
                  </a:lnTo>
                  <a:cubicBezTo>
                    <a:pt x="1921383" y="5701336"/>
                    <a:pt x="1919986" y="5704511"/>
                    <a:pt x="1917700" y="5706924"/>
                  </a:cubicBezTo>
                  <a:lnTo>
                    <a:pt x="21717" y="7602018"/>
                  </a:lnTo>
                  <a:cubicBezTo>
                    <a:pt x="18034" y="7605701"/>
                    <a:pt x="12573" y="7606717"/>
                    <a:pt x="7874" y="7604812"/>
                  </a:cubicBezTo>
                  <a:cubicBezTo>
                    <a:pt x="3175" y="7602907"/>
                    <a:pt x="0" y="7598208"/>
                    <a:pt x="0" y="7593128"/>
                  </a:cubicBezTo>
                  <a:lnTo>
                    <a:pt x="0" y="1907846"/>
                  </a:lnTo>
                  <a:cubicBezTo>
                    <a:pt x="0" y="1904417"/>
                    <a:pt x="1397" y="1901242"/>
                    <a:pt x="3683" y="1898829"/>
                  </a:cubicBezTo>
                  <a:moveTo>
                    <a:pt x="21590" y="1916736"/>
                  </a:moveTo>
                  <a:lnTo>
                    <a:pt x="12573" y="1907719"/>
                  </a:lnTo>
                  <a:lnTo>
                    <a:pt x="25273" y="1907719"/>
                  </a:lnTo>
                  <a:lnTo>
                    <a:pt x="25273" y="7593001"/>
                  </a:lnTo>
                  <a:lnTo>
                    <a:pt x="12573" y="7593001"/>
                  </a:lnTo>
                  <a:lnTo>
                    <a:pt x="3556" y="7583984"/>
                  </a:lnTo>
                  <a:lnTo>
                    <a:pt x="1899666" y="5688890"/>
                  </a:lnTo>
                  <a:lnTo>
                    <a:pt x="1908683" y="5697907"/>
                  </a:lnTo>
                  <a:lnTo>
                    <a:pt x="1895983" y="5697907"/>
                  </a:lnTo>
                  <a:lnTo>
                    <a:pt x="1895983" y="12752"/>
                  </a:lnTo>
                  <a:lnTo>
                    <a:pt x="1908683" y="12752"/>
                  </a:lnTo>
                  <a:lnTo>
                    <a:pt x="1917700" y="21769"/>
                  </a:lnTo>
                  <a:lnTo>
                    <a:pt x="21717" y="1916736"/>
                  </a:lnTo>
                  <a:close/>
                </a:path>
              </a:pathLst>
            </a:custGeom>
            <a:solidFill>
              <a:srgbClr val="000000"/>
            </a:solidFill>
          </p:spPr>
        </p:sp>
        <p:sp>
          <p:nvSpPr>
            <p:cNvPr id="9" name="Freeform 9"/>
            <p:cNvSpPr/>
            <p:nvPr/>
          </p:nvSpPr>
          <p:spPr>
            <a:xfrm>
              <a:off x="75" y="0"/>
              <a:ext cx="8771740" cy="1920367"/>
            </a:xfrm>
            <a:custGeom>
              <a:avLst/>
              <a:gdLst/>
              <a:ahLst/>
              <a:cxnLst/>
              <a:rect l="l" t="t" r="r" b="b"/>
              <a:pathLst>
                <a:path w="8771740" h="1920367">
                  <a:moveTo>
                    <a:pt x="3608" y="1898777"/>
                  </a:moveTo>
                  <a:lnTo>
                    <a:pt x="1899591" y="3683"/>
                  </a:lnTo>
                  <a:cubicBezTo>
                    <a:pt x="1902004" y="1270"/>
                    <a:pt x="1905179" y="0"/>
                    <a:pt x="1908608" y="0"/>
                  </a:cubicBezTo>
                  <a:lnTo>
                    <a:pt x="8759115" y="0"/>
                  </a:lnTo>
                  <a:cubicBezTo>
                    <a:pt x="8764195" y="0"/>
                    <a:pt x="8768894" y="3048"/>
                    <a:pt x="8770799" y="7874"/>
                  </a:cubicBezTo>
                  <a:cubicBezTo>
                    <a:pt x="8772704" y="12700"/>
                    <a:pt x="8771688" y="18034"/>
                    <a:pt x="8768005" y="21717"/>
                  </a:cubicBezTo>
                  <a:lnTo>
                    <a:pt x="6872149" y="1916684"/>
                  </a:lnTo>
                  <a:cubicBezTo>
                    <a:pt x="6869736" y="1919097"/>
                    <a:pt x="6866561" y="1920367"/>
                    <a:pt x="6863132" y="1920367"/>
                  </a:cubicBezTo>
                  <a:lnTo>
                    <a:pt x="12625" y="1920367"/>
                  </a:lnTo>
                  <a:cubicBezTo>
                    <a:pt x="7545" y="1920367"/>
                    <a:pt x="2846" y="1917319"/>
                    <a:pt x="941" y="1912493"/>
                  </a:cubicBezTo>
                  <a:cubicBezTo>
                    <a:pt x="-964" y="1907667"/>
                    <a:pt x="52" y="1902333"/>
                    <a:pt x="3735" y="1898650"/>
                  </a:cubicBezTo>
                  <a:moveTo>
                    <a:pt x="21642" y="1916557"/>
                  </a:moveTo>
                  <a:lnTo>
                    <a:pt x="12625" y="1907794"/>
                  </a:lnTo>
                  <a:lnTo>
                    <a:pt x="12625" y="1895094"/>
                  </a:lnTo>
                  <a:lnTo>
                    <a:pt x="6863132" y="1895094"/>
                  </a:lnTo>
                  <a:lnTo>
                    <a:pt x="6863132" y="1907794"/>
                  </a:lnTo>
                  <a:lnTo>
                    <a:pt x="6854114" y="1898777"/>
                  </a:lnTo>
                  <a:lnTo>
                    <a:pt x="8750098" y="3683"/>
                  </a:lnTo>
                  <a:lnTo>
                    <a:pt x="8759115" y="12700"/>
                  </a:lnTo>
                  <a:lnTo>
                    <a:pt x="8759115" y="25400"/>
                  </a:lnTo>
                  <a:lnTo>
                    <a:pt x="1908481" y="25400"/>
                  </a:lnTo>
                  <a:lnTo>
                    <a:pt x="1908481" y="12700"/>
                  </a:lnTo>
                  <a:lnTo>
                    <a:pt x="1917498" y="21717"/>
                  </a:lnTo>
                  <a:lnTo>
                    <a:pt x="21642" y="1916684"/>
                  </a:lnTo>
                  <a:close/>
                </a:path>
              </a:pathLst>
            </a:custGeom>
            <a:solidFill>
              <a:srgbClr val="000000"/>
            </a:solidFill>
          </p:spPr>
        </p:sp>
        <p:sp>
          <p:nvSpPr>
            <p:cNvPr id="10" name="Freeform 10"/>
            <p:cNvSpPr/>
            <p:nvPr/>
          </p:nvSpPr>
          <p:spPr>
            <a:xfrm>
              <a:off x="0" y="0"/>
              <a:ext cx="8771890" cy="7605649"/>
            </a:xfrm>
            <a:custGeom>
              <a:avLst/>
              <a:gdLst/>
              <a:ahLst/>
              <a:cxnLst/>
              <a:rect l="l" t="t" r="r" b="b"/>
              <a:pathLst>
                <a:path w="8771890" h="7605649">
                  <a:moveTo>
                    <a:pt x="3683" y="1898777"/>
                  </a:moveTo>
                  <a:lnTo>
                    <a:pt x="1899666" y="3683"/>
                  </a:lnTo>
                  <a:cubicBezTo>
                    <a:pt x="1902079" y="1270"/>
                    <a:pt x="1905254" y="0"/>
                    <a:pt x="1908683" y="0"/>
                  </a:cubicBezTo>
                  <a:lnTo>
                    <a:pt x="8759190" y="0"/>
                  </a:lnTo>
                  <a:cubicBezTo>
                    <a:pt x="8766175" y="0"/>
                    <a:pt x="8771890" y="5715"/>
                    <a:pt x="8771890" y="12700"/>
                  </a:cubicBezTo>
                  <a:lnTo>
                    <a:pt x="8771890" y="5697855"/>
                  </a:lnTo>
                  <a:cubicBezTo>
                    <a:pt x="8771890" y="5701284"/>
                    <a:pt x="8770493" y="5704459"/>
                    <a:pt x="8768207" y="5706872"/>
                  </a:cubicBezTo>
                  <a:lnTo>
                    <a:pt x="6872224" y="7601966"/>
                  </a:lnTo>
                  <a:cubicBezTo>
                    <a:pt x="6869811" y="7604379"/>
                    <a:pt x="6866636" y="7605649"/>
                    <a:pt x="6863207" y="7605649"/>
                  </a:cubicBezTo>
                  <a:lnTo>
                    <a:pt x="12700" y="7605649"/>
                  </a:lnTo>
                  <a:cubicBezTo>
                    <a:pt x="5715" y="7605649"/>
                    <a:pt x="0" y="7599935"/>
                    <a:pt x="0" y="7592949"/>
                  </a:cubicBezTo>
                  <a:lnTo>
                    <a:pt x="0" y="1907794"/>
                  </a:lnTo>
                  <a:cubicBezTo>
                    <a:pt x="0" y="1904365"/>
                    <a:pt x="1397" y="1901190"/>
                    <a:pt x="3683" y="1898777"/>
                  </a:cubicBezTo>
                  <a:moveTo>
                    <a:pt x="21590" y="1916684"/>
                  </a:moveTo>
                  <a:lnTo>
                    <a:pt x="12700" y="1907794"/>
                  </a:lnTo>
                  <a:lnTo>
                    <a:pt x="25400" y="1907794"/>
                  </a:lnTo>
                  <a:lnTo>
                    <a:pt x="25400" y="7592949"/>
                  </a:lnTo>
                  <a:lnTo>
                    <a:pt x="12700" y="7592949"/>
                  </a:lnTo>
                  <a:lnTo>
                    <a:pt x="12700" y="7580249"/>
                  </a:lnTo>
                  <a:lnTo>
                    <a:pt x="6863207" y="7580249"/>
                  </a:lnTo>
                  <a:lnTo>
                    <a:pt x="6863207" y="7592949"/>
                  </a:lnTo>
                  <a:lnTo>
                    <a:pt x="6854189" y="7583932"/>
                  </a:lnTo>
                  <a:lnTo>
                    <a:pt x="8750173" y="5688838"/>
                  </a:lnTo>
                  <a:lnTo>
                    <a:pt x="8759190" y="5697855"/>
                  </a:lnTo>
                  <a:lnTo>
                    <a:pt x="8746490" y="5697855"/>
                  </a:lnTo>
                  <a:lnTo>
                    <a:pt x="8746490" y="12700"/>
                  </a:lnTo>
                  <a:lnTo>
                    <a:pt x="8759190" y="12700"/>
                  </a:lnTo>
                  <a:lnTo>
                    <a:pt x="8759190" y="25400"/>
                  </a:lnTo>
                  <a:lnTo>
                    <a:pt x="1908556" y="25400"/>
                  </a:lnTo>
                  <a:lnTo>
                    <a:pt x="1908556" y="12700"/>
                  </a:lnTo>
                  <a:lnTo>
                    <a:pt x="1917573" y="21717"/>
                  </a:lnTo>
                  <a:lnTo>
                    <a:pt x="21717" y="1916684"/>
                  </a:lnTo>
                  <a:close/>
                  <a:moveTo>
                    <a:pt x="12700" y="1895094"/>
                  </a:moveTo>
                  <a:lnTo>
                    <a:pt x="6863207" y="1895094"/>
                  </a:lnTo>
                  <a:lnTo>
                    <a:pt x="6863207" y="1907794"/>
                  </a:lnTo>
                  <a:lnTo>
                    <a:pt x="6854189" y="1898777"/>
                  </a:lnTo>
                  <a:lnTo>
                    <a:pt x="8750173" y="3683"/>
                  </a:lnTo>
                  <a:lnTo>
                    <a:pt x="8768080" y="21590"/>
                  </a:lnTo>
                  <a:lnTo>
                    <a:pt x="6872224" y="1916684"/>
                  </a:lnTo>
                  <a:cubicBezTo>
                    <a:pt x="6869811" y="1919097"/>
                    <a:pt x="6866636" y="1920367"/>
                    <a:pt x="6863207" y="1920367"/>
                  </a:cubicBezTo>
                  <a:lnTo>
                    <a:pt x="12700" y="1920367"/>
                  </a:lnTo>
                  <a:close/>
                  <a:moveTo>
                    <a:pt x="6875907" y="1933067"/>
                  </a:moveTo>
                  <a:lnTo>
                    <a:pt x="6875907" y="7592949"/>
                  </a:lnTo>
                  <a:lnTo>
                    <a:pt x="6850507" y="7592949"/>
                  </a:lnTo>
                  <a:lnTo>
                    <a:pt x="6850507" y="1907794"/>
                  </a:lnTo>
                  <a:close/>
                </a:path>
              </a:pathLst>
            </a:custGeom>
            <a:solidFill>
              <a:srgbClr val="000000"/>
            </a:solidFill>
          </p:spPr>
        </p:sp>
      </p:grpSp>
      <p:sp>
        <p:nvSpPr>
          <p:cNvPr id="11" name="AutoShape 11"/>
          <p:cNvSpPr/>
          <p:nvPr/>
        </p:nvSpPr>
        <p:spPr>
          <a:xfrm rot="28492">
            <a:off x="11090429" y="4562475"/>
            <a:ext cx="5171630" cy="0"/>
          </a:xfrm>
          <a:prstGeom prst="line">
            <a:avLst/>
          </a:prstGeom>
          <a:ln w="19050" cap="rnd">
            <a:solidFill>
              <a:srgbClr val="FFC000"/>
            </a:solidFill>
            <a:prstDash val="solid"/>
            <a:headEnd type="none" w="sm" len="sm"/>
            <a:tailEnd type="none" w="sm" len="sm"/>
          </a:ln>
        </p:spPr>
      </p:sp>
      <p:sp>
        <p:nvSpPr>
          <p:cNvPr id="12" name="AutoShape 12"/>
          <p:cNvSpPr/>
          <p:nvPr/>
        </p:nvSpPr>
        <p:spPr>
          <a:xfrm rot="-2213327">
            <a:off x="16009764" y="4035704"/>
            <a:ext cx="1892786" cy="0"/>
          </a:xfrm>
          <a:prstGeom prst="line">
            <a:avLst/>
          </a:prstGeom>
          <a:ln w="19050" cap="rnd">
            <a:solidFill>
              <a:srgbClr val="FFC000"/>
            </a:solidFill>
            <a:prstDash val="solid"/>
            <a:headEnd type="none" w="sm" len="sm"/>
            <a:tailEnd type="none" w="sm" len="sm"/>
          </a:ln>
        </p:spPr>
      </p:sp>
      <p:grpSp>
        <p:nvGrpSpPr>
          <p:cNvPr id="13" name="Group 13"/>
          <p:cNvGrpSpPr/>
          <p:nvPr/>
        </p:nvGrpSpPr>
        <p:grpSpPr>
          <a:xfrm rot="-2778055">
            <a:off x="12352774" y="1210158"/>
            <a:ext cx="1194553" cy="6285595"/>
            <a:chOff x="0" y="0"/>
            <a:chExt cx="1907188" cy="10035396"/>
          </a:xfrm>
        </p:grpSpPr>
        <p:sp>
          <p:nvSpPr>
            <p:cNvPr id="14" name="Freeform 14"/>
            <p:cNvSpPr/>
            <p:nvPr/>
          </p:nvSpPr>
          <p:spPr>
            <a:xfrm>
              <a:off x="12700" y="12700"/>
              <a:ext cx="1881759" cy="10010013"/>
            </a:xfrm>
            <a:custGeom>
              <a:avLst/>
              <a:gdLst/>
              <a:ahLst/>
              <a:cxnLst/>
              <a:rect l="l" t="t" r="r" b="b"/>
              <a:pathLst>
                <a:path w="1881759" h="10010013">
                  <a:moveTo>
                    <a:pt x="0" y="9058783"/>
                  </a:moveTo>
                  <a:lnTo>
                    <a:pt x="470408" y="9058783"/>
                  </a:lnTo>
                  <a:lnTo>
                    <a:pt x="470408" y="0"/>
                  </a:lnTo>
                  <a:lnTo>
                    <a:pt x="1411351" y="0"/>
                  </a:lnTo>
                  <a:lnTo>
                    <a:pt x="1411351" y="9058783"/>
                  </a:lnTo>
                  <a:lnTo>
                    <a:pt x="1881759" y="9058783"/>
                  </a:lnTo>
                  <a:lnTo>
                    <a:pt x="940816" y="10010013"/>
                  </a:lnTo>
                  <a:close/>
                </a:path>
              </a:pathLst>
            </a:custGeom>
            <a:solidFill>
              <a:srgbClr val="FF0000"/>
            </a:solidFill>
          </p:spPr>
        </p:sp>
        <p:sp>
          <p:nvSpPr>
            <p:cNvPr id="15" name="Freeform 15"/>
            <p:cNvSpPr/>
            <p:nvPr/>
          </p:nvSpPr>
          <p:spPr>
            <a:xfrm>
              <a:off x="14" y="0"/>
              <a:ext cx="1907074" cy="10035413"/>
            </a:xfrm>
            <a:custGeom>
              <a:avLst/>
              <a:gdLst/>
              <a:ahLst/>
              <a:cxnLst/>
              <a:rect l="l" t="t" r="r" b="b"/>
              <a:pathLst>
                <a:path w="1907074" h="10035413">
                  <a:moveTo>
                    <a:pt x="12686" y="9058783"/>
                  </a:moveTo>
                  <a:lnTo>
                    <a:pt x="483094" y="9058783"/>
                  </a:lnTo>
                  <a:lnTo>
                    <a:pt x="483094" y="9071483"/>
                  </a:lnTo>
                  <a:lnTo>
                    <a:pt x="470394" y="9071483"/>
                  </a:lnTo>
                  <a:lnTo>
                    <a:pt x="470394" y="12700"/>
                  </a:lnTo>
                  <a:cubicBezTo>
                    <a:pt x="470394" y="5715"/>
                    <a:pt x="476109" y="0"/>
                    <a:pt x="483094" y="0"/>
                  </a:cubicBezTo>
                  <a:lnTo>
                    <a:pt x="1424037" y="0"/>
                  </a:lnTo>
                  <a:cubicBezTo>
                    <a:pt x="1431022" y="0"/>
                    <a:pt x="1436737" y="5715"/>
                    <a:pt x="1436737" y="12700"/>
                  </a:cubicBezTo>
                  <a:lnTo>
                    <a:pt x="1436737" y="9071483"/>
                  </a:lnTo>
                  <a:lnTo>
                    <a:pt x="1424037" y="9071483"/>
                  </a:lnTo>
                  <a:lnTo>
                    <a:pt x="1424037" y="9058783"/>
                  </a:lnTo>
                  <a:lnTo>
                    <a:pt x="1894445" y="9058783"/>
                  </a:lnTo>
                  <a:cubicBezTo>
                    <a:pt x="1899525" y="9058783"/>
                    <a:pt x="1904224" y="9061831"/>
                    <a:pt x="1906129" y="9066530"/>
                  </a:cubicBezTo>
                  <a:cubicBezTo>
                    <a:pt x="1908034" y="9071228"/>
                    <a:pt x="1907018" y="9076689"/>
                    <a:pt x="1903462" y="9080373"/>
                  </a:cubicBezTo>
                  <a:lnTo>
                    <a:pt x="962646" y="10031603"/>
                  </a:lnTo>
                  <a:cubicBezTo>
                    <a:pt x="960233" y="10034016"/>
                    <a:pt x="957058" y="10035413"/>
                    <a:pt x="953629" y="10035413"/>
                  </a:cubicBezTo>
                  <a:cubicBezTo>
                    <a:pt x="950200" y="10035413"/>
                    <a:pt x="947025" y="10034016"/>
                    <a:pt x="944612" y="10031603"/>
                  </a:cubicBezTo>
                  <a:lnTo>
                    <a:pt x="3669" y="9080500"/>
                  </a:lnTo>
                  <a:cubicBezTo>
                    <a:pt x="113" y="9076817"/>
                    <a:pt x="-1030" y="9071356"/>
                    <a:pt x="1002" y="9066657"/>
                  </a:cubicBezTo>
                  <a:cubicBezTo>
                    <a:pt x="3034" y="9061958"/>
                    <a:pt x="7606" y="9058910"/>
                    <a:pt x="12686" y="9058910"/>
                  </a:cubicBezTo>
                  <a:moveTo>
                    <a:pt x="12686" y="9084310"/>
                  </a:moveTo>
                  <a:lnTo>
                    <a:pt x="12686" y="9071610"/>
                  </a:lnTo>
                  <a:lnTo>
                    <a:pt x="21703" y="9062720"/>
                  </a:lnTo>
                  <a:lnTo>
                    <a:pt x="962646" y="10013950"/>
                  </a:lnTo>
                  <a:lnTo>
                    <a:pt x="953629" y="10022840"/>
                  </a:lnTo>
                  <a:lnTo>
                    <a:pt x="944612" y="10013950"/>
                  </a:lnTo>
                  <a:lnTo>
                    <a:pt x="1885555" y="9062720"/>
                  </a:lnTo>
                  <a:lnTo>
                    <a:pt x="1894572" y="9071610"/>
                  </a:lnTo>
                  <a:lnTo>
                    <a:pt x="1894572" y="9084310"/>
                  </a:lnTo>
                  <a:lnTo>
                    <a:pt x="1424037" y="9084310"/>
                  </a:lnTo>
                  <a:cubicBezTo>
                    <a:pt x="1417052" y="9084310"/>
                    <a:pt x="1411337" y="9078595"/>
                    <a:pt x="1411337" y="9071610"/>
                  </a:cubicBezTo>
                  <a:lnTo>
                    <a:pt x="1411337" y="12700"/>
                  </a:lnTo>
                  <a:lnTo>
                    <a:pt x="1424037" y="12700"/>
                  </a:lnTo>
                  <a:lnTo>
                    <a:pt x="1424037" y="25400"/>
                  </a:lnTo>
                  <a:lnTo>
                    <a:pt x="483094" y="25400"/>
                  </a:lnTo>
                  <a:lnTo>
                    <a:pt x="483094" y="12700"/>
                  </a:lnTo>
                  <a:lnTo>
                    <a:pt x="495794" y="12700"/>
                  </a:lnTo>
                  <a:lnTo>
                    <a:pt x="495794" y="9071483"/>
                  </a:lnTo>
                  <a:cubicBezTo>
                    <a:pt x="495794" y="9078468"/>
                    <a:pt x="490079" y="9084183"/>
                    <a:pt x="483094" y="9084183"/>
                  </a:cubicBezTo>
                  <a:lnTo>
                    <a:pt x="12686" y="9084183"/>
                  </a:lnTo>
                  <a:close/>
                </a:path>
              </a:pathLst>
            </a:custGeom>
            <a:solidFill>
              <a:srgbClr val="FF0000"/>
            </a:solidFill>
          </p:spPr>
        </p:sp>
      </p:grpSp>
      <p:sp>
        <p:nvSpPr>
          <p:cNvPr id="16" name="AutoShape 16"/>
          <p:cNvSpPr/>
          <p:nvPr/>
        </p:nvSpPr>
        <p:spPr>
          <a:xfrm rot="-5306964">
            <a:off x="16174091" y="6326668"/>
            <a:ext cx="1584006" cy="0"/>
          </a:xfrm>
          <a:prstGeom prst="line">
            <a:avLst/>
          </a:prstGeom>
          <a:ln w="19050" cap="rnd">
            <a:solidFill>
              <a:srgbClr val="FFC000"/>
            </a:solidFill>
            <a:prstDash val="solid"/>
            <a:headEnd type="none" w="sm" len="sm"/>
            <a:tailEnd type="none" w="sm" len="sm"/>
          </a:ln>
        </p:spPr>
      </p:sp>
      <p:sp>
        <p:nvSpPr>
          <p:cNvPr id="17" name="AutoShape 17"/>
          <p:cNvSpPr/>
          <p:nvPr/>
        </p:nvSpPr>
        <p:spPr>
          <a:xfrm rot="-5303951">
            <a:off x="16775398" y="5804866"/>
            <a:ext cx="1534329" cy="0"/>
          </a:xfrm>
          <a:prstGeom prst="line">
            <a:avLst/>
          </a:prstGeom>
          <a:ln w="19050" cap="rnd">
            <a:solidFill>
              <a:srgbClr val="FFC000"/>
            </a:solidFill>
            <a:prstDash val="solid"/>
            <a:headEnd type="none" w="sm" len="sm"/>
            <a:tailEnd type="none" w="sm" len="sm"/>
          </a:ln>
        </p:spPr>
      </p:sp>
      <p:sp>
        <p:nvSpPr>
          <p:cNvPr id="18" name="AutoShape 18"/>
          <p:cNvSpPr/>
          <p:nvPr/>
        </p:nvSpPr>
        <p:spPr>
          <a:xfrm rot="8349830">
            <a:off x="16808821" y="5302940"/>
            <a:ext cx="871140" cy="0"/>
          </a:xfrm>
          <a:prstGeom prst="line">
            <a:avLst/>
          </a:prstGeom>
          <a:ln w="19050" cap="rnd">
            <a:solidFill>
              <a:srgbClr val="FFC000"/>
            </a:solidFill>
            <a:prstDash val="solid"/>
            <a:headEnd type="none" w="sm" len="sm"/>
            <a:tailEnd type="none" w="sm" len="sm"/>
          </a:ln>
        </p:spPr>
      </p:sp>
      <p:sp>
        <p:nvSpPr>
          <p:cNvPr id="19" name="Freeform 19"/>
          <p:cNvSpPr/>
          <p:nvPr/>
        </p:nvSpPr>
        <p:spPr>
          <a:xfrm>
            <a:off x="15077470" y="6134737"/>
            <a:ext cx="1440659" cy="1607430"/>
          </a:xfrm>
          <a:custGeom>
            <a:avLst/>
            <a:gdLst/>
            <a:ahLst/>
            <a:cxnLst/>
            <a:rect l="l" t="t" r="r" b="b"/>
            <a:pathLst>
              <a:path w="1440659" h="1607430">
                <a:moveTo>
                  <a:pt x="0" y="0"/>
                </a:moveTo>
                <a:lnTo>
                  <a:pt x="1440659" y="0"/>
                </a:lnTo>
                <a:lnTo>
                  <a:pt x="1440659" y="1607430"/>
                </a:lnTo>
                <a:lnTo>
                  <a:pt x="0" y="1607430"/>
                </a:lnTo>
                <a:lnTo>
                  <a:pt x="0" y="0"/>
                </a:lnTo>
                <a:close/>
              </a:path>
            </a:pathLst>
          </a:custGeom>
          <a:blipFill>
            <a:blip r:embed="rId2"/>
            <a:stretch>
              <a:fillRect/>
            </a:stretch>
          </a:blipFill>
        </p:spPr>
      </p:sp>
      <p:sp>
        <p:nvSpPr>
          <p:cNvPr id="20" name="Freeform 20"/>
          <p:cNvSpPr/>
          <p:nvPr/>
        </p:nvSpPr>
        <p:spPr>
          <a:xfrm>
            <a:off x="16380495" y="122795"/>
            <a:ext cx="1757610" cy="1811809"/>
          </a:xfrm>
          <a:custGeom>
            <a:avLst/>
            <a:gdLst/>
            <a:ahLst/>
            <a:cxnLst/>
            <a:rect l="l" t="t" r="r" b="b"/>
            <a:pathLst>
              <a:path w="1757610" h="1811809">
                <a:moveTo>
                  <a:pt x="0" y="0"/>
                </a:moveTo>
                <a:lnTo>
                  <a:pt x="1757610" y="0"/>
                </a:lnTo>
                <a:lnTo>
                  <a:pt x="1757610" y="1811810"/>
                </a:lnTo>
                <a:lnTo>
                  <a:pt x="0" y="1811810"/>
                </a:lnTo>
                <a:lnTo>
                  <a:pt x="0" y="0"/>
                </a:lnTo>
                <a:close/>
              </a:path>
            </a:pathLst>
          </a:custGeom>
          <a:blipFill>
            <a:blip r:embed="rId3"/>
            <a:stretch>
              <a:fillRect/>
            </a:stretch>
          </a:blipFill>
        </p:spPr>
      </p:sp>
      <p:sp>
        <p:nvSpPr>
          <p:cNvPr id="21" name="TextBox 21"/>
          <p:cNvSpPr txBox="1"/>
          <p:nvPr/>
        </p:nvSpPr>
        <p:spPr>
          <a:xfrm>
            <a:off x="369022" y="542376"/>
            <a:ext cx="9646923" cy="1303080"/>
          </a:xfrm>
          <a:prstGeom prst="rect">
            <a:avLst/>
          </a:prstGeom>
        </p:spPr>
        <p:txBody>
          <a:bodyPr lIns="0" tIns="0" rIns="0" bIns="0" rtlCol="0" anchor="t">
            <a:spAutoFit/>
          </a:bodyPr>
          <a:lstStyle/>
          <a:p>
            <a:pPr algn="ctr">
              <a:lnSpc>
                <a:spcPts val="9720"/>
              </a:lnSpc>
            </a:pPr>
            <a:r>
              <a:rPr lang="en-US" sz="8100" b="1" spc="75">
                <a:solidFill>
                  <a:srgbClr val="000000"/>
                </a:solidFill>
                <a:latin typeface="TT Rounds Condensed Bold"/>
                <a:ea typeface="TT Rounds Condensed Bold"/>
                <a:cs typeface="TT Rounds Condensed Bold"/>
                <a:sym typeface="TT Rounds Condensed Bold"/>
              </a:rPr>
              <a:t>Start at ‘Black Stone’</a:t>
            </a:r>
          </a:p>
        </p:txBody>
      </p:sp>
      <p:sp>
        <p:nvSpPr>
          <p:cNvPr id="22" name="TextBox 22"/>
          <p:cNvSpPr txBox="1"/>
          <p:nvPr/>
        </p:nvSpPr>
        <p:spPr>
          <a:xfrm>
            <a:off x="406881" y="2431092"/>
            <a:ext cx="8748849" cy="1303080"/>
          </a:xfrm>
          <a:prstGeom prst="rect">
            <a:avLst/>
          </a:prstGeom>
        </p:spPr>
        <p:txBody>
          <a:bodyPr lIns="0" tIns="0" rIns="0" bIns="0" rtlCol="0" anchor="t">
            <a:spAutoFit/>
          </a:bodyPr>
          <a:lstStyle/>
          <a:p>
            <a:pPr algn="ctr">
              <a:lnSpc>
                <a:spcPts val="9720"/>
              </a:lnSpc>
            </a:pPr>
            <a:r>
              <a:rPr lang="en-US" sz="8100" b="1" spc="75">
                <a:solidFill>
                  <a:srgbClr val="000000"/>
                </a:solidFill>
                <a:latin typeface="TT Rounds Condensed Bold"/>
                <a:ea typeface="TT Rounds Condensed Bold"/>
                <a:cs typeface="TT Rounds Condensed Bold"/>
                <a:sym typeface="TT Rounds Condensed Bold"/>
              </a:rPr>
              <a:t>Kiss, Touch or Point</a:t>
            </a:r>
          </a:p>
        </p:txBody>
      </p:sp>
      <p:sp>
        <p:nvSpPr>
          <p:cNvPr id="23" name="TextBox 23"/>
          <p:cNvSpPr txBox="1"/>
          <p:nvPr/>
        </p:nvSpPr>
        <p:spPr>
          <a:xfrm>
            <a:off x="406881" y="4833630"/>
            <a:ext cx="5800500" cy="1303080"/>
          </a:xfrm>
          <a:prstGeom prst="rect">
            <a:avLst/>
          </a:prstGeom>
        </p:spPr>
        <p:txBody>
          <a:bodyPr lIns="0" tIns="0" rIns="0" bIns="0" rtlCol="0" anchor="t">
            <a:spAutoFit/>
          </a:bodyPr>
          <a:lstStyle/>
          <a:p>
            <a:pPr algn="ctr">
              <a:lnSpc>
                <a:spcPts val="9720"/>
              </a:lnSpc>
            </a:pPr>
            <a:r>
              <a:rPr lang="en-US" sz="8100" b="1" spc="75">
                <a:solidFill>
                  <a:srgbClr val="000000"/>
                </a:solidFill>
                <a:latin typeface="TT Rounds Condensed Bold"/>
                <a:ea typeface="TT Rounds Condensed Bold"/>
                <a:cs typeface="TT Rounds Condensed Bold"/>
                <a:sym typeface="TT Rounds Condensed Bold"/>
              </a:rPr>
              <a:t>Say ‘Takkbir’</a:t>
            </a:r>
          </a:p>
        </p:txBody>
      </p:sp>
      <p:sp>
        <p:nvSpPr>
          <p:cNvPr id="24" name="TextBox 24"/>
          <p:cNvSpPr txBox="1"/>
          <p:nvPr/>
        </p:nvSpPr>
        <p:spPr>
          <a:xfrm>
            <a:off x="6324600" y="5219700"/>
            <a:ext cx="4432439" cy="1581150"/>
          </a:xfrm>
          <a:prstGeom prst="rect">
            <a:avLst/>
          </a:prstGeom>
        </p:spPr>
        <p:txBody>
          <a:bodyPr lIns="0" tIns="0" rIns="0" bIns="0" rtlCol="0" anchor="t">
            <a:spAutoFit/>
          </a:bodyPr>
          <a:lstStyle/>
          <a:p>
            <a:pPr algn="l">
              <a:lnSpc>
                <a:spcPts val="12589"/>
              </a:lnSpc>
            </a:pPr>
            <a:r>
              <a:rPr lang="ar-EG" sz="10491" b="1" dirty="0">
                <a:solidFill>
                  <a:srgbClr val="000000"/>
                </a:solidFill>
                <a:latin typeface="XB Niloofar Bold"/>
                <a:ea typeface="XB Niloofar Bold"/>
                <a:cs typeface="XB Niloofar Bold"/>
                <a:sym typeface="XB Niloofar Bold"/>
                <a:rtl/>
              </a:rPr>
              <a:t>اللَّهُ أَكْبَرُ</a:t>
            </a:r>
          </a:p>
        </p:txBody>
      </p:sp>
      <p:sp>
        <p:nvSpPr>
          <p:cNvPr id="25" name="TextBox 25"/>
          <p:cNvSpPr txBox="1"/>
          <p:nvPr/>
        </p:nvSpPr>
        <p:spPr>
          <a:xfrm>
            <a:off x="2286000" y="7353300"/>
            <a:ext cx="8543676" cy="1303080"/>
          </a:xfrm>
          <a:prstGeom prst="rect">
            <a:avLst/>
          </a:prstGeom>
        </p:spPr>
        <p:txBody>
          <a:bodyPr lIns="0" tIns="0" rIns="0" bIns="0" rtlCol="0" anchor="t">
            <a:spAutoFit/>
          </a:bodyPr>
          <a:lstStyle/>
          <a:p>
            <a:pPr algn="l">
              <a:lnSpc>
                <a:spcPts val="9720"/>
              </a:lnSpc>
            </a:pPr>
            <a:r>
              <a:rPr lang="en-US" sz="8100" b="1" spc="75" dirty="0">
                <a:solidFill>
                  <a:srgbClr val="000000"/>
                </a:solidFill>
                <a:latin typeface="TT Rounds Condensed Bold"/>
                <a:ea typeface="TT Rounds Condensed Bold"/>
                <a:cs typeface="TT Rounds Condensed Bold"/>
                <a:sym typeface="TT Rounds Condensed Bold"/>
              </a:rPr>
              <a:t>(God is he greatest) </a:t>
            </a:r>
          </a:p>
        </p:txBody>
      </p:sp>
      <p:sp>
        <p:nvSpPr>
          <p:cNvPr id="26" name="Footer Placeholder 3">
            <a:extLst>
              <a:ext uri="{FF2B5EF4-FFF2-40B4-BE49-F238E27FC236}">
                <a16:creationId xmlns:a16="http://schemas.microsoft.com/office/drawing/2014/main" id="{37050D06-B726-419C-BA5F-89F1D9A1FE98}"/>
              </a:ext>
            </a:extLst>
          </p:cNvPr>
          <p:cNvSpPr txBox="1">
            <a:spLocks/>
          </p:cNvSpPr>
          <p:nvPr/>
        </p:nvSpPr>
        <p:spPr>
          <a:xfrm>
            <a:off x="0" y="9791700"/>
            <a:ext cx="3087756" cy="359229"/>
          </a:xfrm>
          <a:prstGeom prst="rect">
            <a:avLst/>
          </a:prstGeom>
        </p:spPr>
        <p:txBody>
          <a:bodyPr vert="horz" lIns="91440" tIns="45720" rIns="91440" bIns="45720" rtlCol="0" anchor="ctr"/>
          <a:lstStyle>
            <a:defPPr>
              <a:defRPr lang="en-US"/>
            </a:defPPr>
            <a:lvl1pPr marL="0" algn="ctr" defTabSz="457200" rtl="0" eaLnBrk="1" latinLnBrk="0" hangingPunct="1">
              <a:defRPr sz="1200" kern="1200" baseline="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100" dirty="0">
                <a:solidFill>
                  <a:schemeClr val="accent1"/>
                </a:solidFill>
              </a:rPr>
              <a:t>©2025 by Continuous Learning Development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125200" y="4686300"/>
            <a:ext cx="4806811" cy="4904549"/>
            <a:chOff x="0" y="0"/>
            <a:chExt cx="6386444" cy="6412948"/>
          </a:xfrm>
        </p:grpSpPr>
        <p:sp>
          <p:nvSpPr>
            <p:cNvPr id="3" name="Freeform 3"/>
            <p:cNvSpPr/>
            <p:nvPr/>
          </p:nvSpPr>
          <p:spPr>
            <a:xfrm>
              <a:off x="12700" y="1602994"/>
              <a:ext cx="4770755" cy="4797298"/>
            </a:xfrm>
            <a:custGeom>
              <a:avLst/>
              <a:gdLst/>
              <a:ahLst/>
              <a:cxnLst/>
              <a:rect l="l" t="t" r="r" b="b"/>
              <a:pathLst>
                <a:path w="4770755" h="4797298">
                  <a:moveTo>
                    <a:pt x="0" y="0"/>
                  </a:moveTo>
                  <a:lnTo>
                    <a:pt x="4770755" y="0"/>
                  </a:lnTo>
                  <a:lnTo>
                    <a:pt x="4770755" y="4797298"/>
                  </a:lnTo>
                  <a:lnTo>
                    <a:pt x="0" y="4797298"/>
                  </a:lnTo>
                  <a:close/>
                </a:path>
              </a:pathLst>
            </a:custGeom>
            <a:solidFill>
              <a:srgbClr val="000000"/>
            </a:solidFill>
          </p:spPr>
        </p:sp>
        <p:sp>
          <p:nvSpPr>
            <p:cNvPr id="4" name="Freeform 4"/>
            <p:cNvSpPr/>
            <p:nvPr/>
          </p:nvSpPr>
          <p:spPr>
            <a:xfrm>
              <a:off x="4783455" y="12700"/>
              <a:ext cx="1590294" cy="6387592"/>
            </a:xfrm>
            <a:custGeom>
              <a:avLst/>
              <a:gdLst/>
              <a:ahLst/>
              <a:cxnLst/>
              <a:rect l="l" t="t" r="r" b="b"/>
              <a:pathLst>
                <a:path w="1590294" h="6387592">
                  <a:moveTo>
                    <a:pt x="0" y="1590294"/>
                  </a:moveTo>
                  <a:lnTo>
                    <a:pt x="1590294" y="0"/>
                  </a:lnTo>
                  <a:lnTo>
                    <a:pt x="1590294" y="4797298"/>
                  </a:lnTo>
                  <a:lnTo>
                    <a:pt x="0" y="6387592"/>
                  </a:lnTo>
                  <a:close/>
                </a:path>
              </a:pathLst>
            </a:custGeom>
            <a:solidFill>
              <a:srgbClr val="000000"/>
            </a:solidFill>
          </p:spPr>
        </p:sp>
        <p:sp>
          <p:nvSpPr>
            <p:cNvPr id="5" name="Freeform 5"/>
            <p:cNvSpPr/>
            <p:nvPr/>
          </p:nvSpPr>
          <p:spPr>
            <a:xfrm>
              <a:off x="12700" y="12700"/>
              <a:ext cx="6361049" cy="1590294"/>
            </a:xfrm>
            <a:custGeom>
              <a:avLst/>
              <a:gdLst/>
              <a:ahLst/>
              <a:cxnLst/>
              <a:rect l="l" t="t" r="r" b="b"/>
              <a:pathLst>
                <a:path w="6361049" h="1590294">
                  <a:moveTo>
                    <a:pt x="0" y="1590294"/>
                  </a:moveTo>
                  <a:lnTo>
                    <a:pt x="1590294" y="0"/>
                  </a:lnTo>
                  <a:lnTo>
                    <a:pt x="6361049" y="0"/>
                  </a:lnTo>
                  <a:lnTo>
                    <a:pt x="4770755" y="1590294"/>
                  </a:lnTo>
                  <a:close/>
                </a:path>
              </a:pathLst>
            </a:custGeom>
            <a:solidFill>
              <a:srgbClr val="333333"/>
            </a:solidFill>
          </p:spPr>
        </p:sp>
        <p:sp>
          <p:nvSpPr>
            <p:cNvPr id="6" name="Freeform 6"/>
            <p:cNvSpPr/>
            <p:nvPr/>
          </p:nvSpPr>
          <p:spPr>
            <a:xfrm>
              <a:off x="12700" y="12700"/>
              <a:ext cx="6361049" cy="6387592"/>
            </a:xfrm>
            <a:custGeom>
              <a:avLst/>
              <a:gdLst/>
              <a:ahLst/>
              <a:cxnLst/>
              <a:rect l="l" t="t" r="r" b="b"/>
              <a:pathLst>
                <a:path w="6361049" h="6387592">
                  <a:moveTo>
                    <a:pt x="0" y="1590294"/>
                  </a:moveTo>
                  <a:lnTo>
                    <a:pt x="1590294" y="0"/>
                  </a:lnTo>
                  <a:lnTo>
                    <a:pt x="6361049" y="0"/>
                  </a:lnTo>
                  <a:lnTo>
                    <a:pt x="6361049" y="4797298"/>
                  </a:lnTo>
                  <a:lnTo>
                    <a:pt x="4770755" y="6387592"/>
                  </a:lnTo>
                  <a:lnTo>
                    <a:pt x="0" y="6387592"/>
                  </a:lnTo>
                  <a:close/>
                  <a:lnTo>
                    <a:pt x="4770755" y="6387592"/>
                  </a:lnTo>
                  <a:lnTo>
                    <a:pt x="6361049" y="0"/>
                  </a:lnTo>
                  <a:moveTo>
                    <a:pt x="4770755" y="1590294"/>
                  </a:moveTo>
                  <a:lnTo>
                    <a:pt x="4770755" y="6387592"/>
                  </a:lnTo>
                </a:path>
              </a:pathLst>
            </a:custGeom>
            <a:solidFill>
              <a:srgbClr val="000000">
                <a:alpha val="0"/>
              </a:srgbClr>
            </a:solidFill>
          </p:spPr>
        </p:sp>
        <p:sp>
          <p:nvSpPr>
            <p:cNvPr id="7" name="Freeform 7"/>
            <p:cNvSpPr/>
            <p:nvPr/>
          </p:nvSpPr>
          <p:spPr>
            <a:xfrm>
              <a:off x="0" y="1590294"/>
              <a:ext cx="4796155" cy="4822698"/>
            </a:xfrm>
            <a:custGeom>
              <a:avLst/>
              <a:gdLst/>
              <a:ahLst/>
              <a:cxnLst/>
              <a:rect l="l" t="t" r="r" b="b"/>
              <a:pathLst>
                <a:path w="4796155" h="4822698">
                  <a:moveTo>
                    <a:pt x="12700" y="0"/>
                  </a:moveTo>
                  <a:lnTo>
                    <a:pt x="4783455" y="0"/>
                  </a:lnTo>
                  <a:cubicBezTo>
                    <a:pt x="4790440" y="0"/>
                    <a:pt x="4796155" y="5715"/>
                    <a:pt x="4796155" y="12700"/>
                  </a:cubicBezTo>
                  <a:lnTo>
                    <a:pt x="4796155" y="4809998"/>
                  </a:lnTo>
                  <a:cubicBezTo>
                    <a:pt x="4796155" y="4816983"/>
                    <a:pt x="4790440" y="4822698"/>
                    <a:pt x="4783455" y="4822698"/>
                  </a:cubicBezTo>
                  <a:lnTo>
                    <a:pt x="12700" y="4822698"/>
                  </a:lnTo>
                  <a:cubicBezTo>
                    <a:pt x="5715" y="4822698"/>
                    <a:pt x="0" y="4816983"/>
                    <a:pt x="0" y="4809998"/>
                  </a:cubicBezTo>
                  <a:lnTo>
                    <a:pt x="0" y="12700"/>
                  </a:lnTo>
                  <a:cubicBezTo>
                    <a:pt x="0" y="5715"/>
                    <a:pt x="5715" y="0"/>
                    <a:pt x="12700" y="0"/>
                  </a:cubicBezTo>
                  <a:moveTo>
                    <a:pt x="12700" y="25400"/>
                  </a:moveTo>
                  <a:lnTo>
                    <a:pt x="12700" y="12700"/>
                  </a:lnTo>
                  <a:lnTo>
                    <a:pt x="25400" y="12700"/>
                  </a:lnTo>
                  <a:lnTo>
                    <a:pt x="25400" y="4809998"/>
                  </a:lnTo>
                  <a:lnTo>
                    <a:pt x="12700" y="4809998"/>
                  </a:lnTo>
                  <a:lnTo>
                    <a:pt x="12700" y="4797298"/>
                  </a:lnTo>
                  <a:lnTo>
                    <a:pt x="4783455" y="4797298"/>
                  </a:lnTo>
                  <a:lnTo>
                    <a:pt x="4783455" y="4809998"/>
                  </a:lnTo>
                  <a:lnTo>
                    <a:pt x="4770755" y="4809998"/>
                  </a:lnTo>
                  <a:lnTo>
                    <a:pt x="4770755" y="12700"/>
                  </a:lnTo>
                  <a:lnTo>
                    <a:pt x="4783455" y="12700"/>
                  </a:lnTo>
                  <a:lnTo>
                    <a:pt x="4783455" y="25400"/>
                  </a:lnTo>
                  <a:lnTo>
                    <a:pt x="12700" y="25400"/>
                  </a:lnTo>
                  <a:close/>
                </a:path>
              </a:pathLst>
            </a:custGeom>
            <a:solidFill>
              <a:srgbClr val="000000"/>
            </a:solidFill>
          </p:spPr>
        </p:sp>
        <p:sp>
          <p:nvSpPr>
            <p:cNvPr id="8" name="Freeform 8"/>
            <p:cNvSpPr/>
            <p:nvPr/>
          </p:nvSpPr>
          <p:spPr>
            <a:xfrm>
              <a:off x="4770755" y="-52"/>
              <a:ext cx="1615694" cy="6412969"/>
            </a:xfrm>
            <a:custGeom>
              <a:avLst/>
              <a:gdLst/>
              <a:ahLst/>
              <a:cxnLst/>
              <a:rect l="l" t="t" r="r" b="b"/>
              <a:pathLst>
                <a:path w="1615694" h="6412969">
                  <a:moveTo>
                    <a:pt x="3810" y="1594029"/>
                  </a:moveTo>
                  <a:lnTo>
                    <a:pt x="1593977" y="3735"/>
                  </a:lnTo>
                  <a:cubicBezTo>
                    <a:pt x="1597660" y="52"/>
                    <a:pt x="1603121" y="-964"/>
                    <a:pt x="1607820" y="941"/>
                  </a:cubicBezTo>
                  <a:cubicBezTo>
                    <a:pt x="1612519" y="2846"/>
                    <a:pt x="1615694" y="7545"/>
                    <a:pt x="1615694" y="12625"/>
                  </a:cubicBezTo>
                  <a:lnTo>
                    <a:pt x="1615694" y="4810050"/>
                  </a:lnTo>
                  <a:cubicBezTo>
                    <a:pt x="1615694" y="4813479"/>
                    <a:pt x="1614297" y="4816654"/>
                    <a:pt x="1612011" y="4819067"/>
                  </a:cubicBezTo>
                  <a:lnTo>
                    <a:pt x="21717" y="6409234"/>
                  </a:lnTo>
                  <a:cubicBezTo>
                    <a:pt x="18034" y="6412917"/>
                    <a:pt x="12573" y="6413933"/>
                    <a:pt x="7874" y="6412028"/>
                  </a:cubicBezTo>
                  <a:cubicBezTo>
                    <a:pt x="3175" y="6410123"/>
                    <a:pt x="0" y="6405424"/>
                    <a:pt x="0" y="6400344"/>
                  </a:cubicBezTo>
                  <a:lnTo>
                    <a:pt x="0" y="1603046"/>
                  </a:lnTo>
                  <a:cubicBezTo>
                    <a:pt x="0" y="1599617"/>
                    <a:pt x="1397" y="1596442"/>
                    <a:pt x="3683" y="1594029"/>
                  </a:cubicBezTo>
                  <a:moveTo>
                    <a:pt x="21590" y="1611936"/>
                  </a:moveTo>
                  <a:lnTo>
                    <a:pt x="12573" y="1602919"/>
                  </a:lnTo>
                  <a:lnTo>
                    <a:pt x="25273" y="1602919"/>
                  </a:lnTo>
                  <a:lnTo>
                    <a:pt x="25273" y="6400344"/>
                  </a:lnTo>
                  <a:lnTo>
                    <a:pt x="12573" y="6400344"/>
                  </a:lnTo>
                  <a:lnTo>
                    <a:pt x="3556" y="6391327"/>
                  </a:lnTo>
                  <a:lnTo>
                    <a:pt x="1593977" y="4801033"/>
                  </a:lnTo>
                  <a:lnTo>
                    <a:pt x="1602994" y="4810050"/>
                  </a:lnTo>
                  <a:lnTo>
                    <a:pt x="1590294" y="4810050"/>
                  </a:lnTo>
                  <a:lnTo>
                    <a:pt x="1590294" y="12752"/>
                  </a:lnTo>
                  <a:lnTo>
                    <a:pt x="1602994" y="12752"/>
                  </a:lnTo>
                  <a:lnTo>
                    <a:pt x="1612011" y="21769"/>
                  </a:lnTo>
                  <a:lnTo>
                    <a:pt x="21717" y="1612063"/>
                  </a:lnTo>
                  <a:close/>
                </a:path>
              </a:pathLst>
            </a:custGeom>
            <a:solidFill>
              <a:srgbClr val="000000"/>
            </a:solidFill>
          </p:spPr>
        </p:sp>
        <p:sp>
          <p:nvSpPr>
            <p:cNvPr id="9" name="Freeform 9"/>
            <p:cNvSpPr/>
            <p:nvPr/>
          </p:nvSpPr>
          <p:spPr>
            <a:xfrm>
              <a:off x="75" y="0"/>
              <a:ext cx="6386299" cy="1615694"/>
            </a:xfrm>
            <a:custGeom>
              <a:avLst/>
              <a:gdLst/>
              <a:ahLst/>
              <a:cxnLst/>
              <a:rect l="l" t="t" r="r" b="b"/>
              <a:pathLst>
                <a:path w="6386299" h="1615694">
                  <a:moveTo>
                    <a:pt x="3608" y="1593977"/>
                  </a:moveTo>
                  <a:lnTo>
                    <a:pt x="1593902" y="3683"/>
                  </a:lnTo>
                  <a:cubicBezTo>
                    <a:pt x="1596315" y="1270"/>
                    <a:pt x="1599490" y="0"/>
                    <a:pt x="1602919" y="0"/>
                  </a:cubicBezTo>
                  <a:lnTo>
                    <a:pt x="6373674" y="0"/>
                  </a:lnTo>
                  <a:cubicBezTo>
                    <a:pt x="6378754" y="0"/>
                    <a:pt x="6383453" y="3048"/>
                    <a:pt x="6385358" y="7874"/>
                  </a:cubicBezTo>
                  <a:cubicBezTo>
                    <a:pt x="6387263" y="12700"/>
                    <a:pt x="6386247" y="18034"/>
                    <a:pt x="6382564" y="21717"/>
                  </a:cubicBezTo>
                  <a:lnTo>
                    <a:pt x="4792397" y="1612011"/>
                  </a:lnTo>
                  <a:cubicBezTo>
                    <a:pt x="4789984" y="1614424"/>
                    <a:pt x="4786809" y="1615694"/>
                    <a:pt x="4783380" y="1615694"/>
                  </a:cubicBezTo>
                  <a:lnTo>
                    <a:pt x="12625" y="1615694"/>
                  </a:lnTo>
                  <a:cubicBezTo>
                    <a:pt x="7545" y="1615694"/>
                    <a:pt x="2846" y="1612646"/>
                    <a:pt x="941" y="1607820"/>
                  </a:cubicBezTo>
                  <a:cubicBezTo>
                    <a:pt x="-964" y="1602994"/>
                    <a:pt x="52" y="1597660"/>
                    <a:pt x="3735" y="1593977"/>
                  </a:cubicBezTo>
                  <a:moveTo>
                    <a:pt x="21642" y="1611884"/>
                  </a:moveTo>
                  <a:lnTo>
                    <a:pt x="12625" y="1602994"/>
                  </a:lnTo>
                  <a:lnTo>
                    <a:pt x="12625" y="1590294"/>
                  </a:lnTo>
                  <a:lnTo>
                    <a:pt x="4783380" y="1590294"/>
                  </a:lnTo>
                  <a:lnTo>
                    <a:pt x="4783380" y="1602994"/>
                  </a:lnTo>
                  <a:lnTo>
                    <a:pt x="4774363" y="1593977"/>
                  </a:lnTo>
                  <a:lnTo>
                    <a:pt x="6364657" y="3683"/>
                  </a:lnTo>
                  <a:lnTo>
                    <a:pt x="6373674" y="12700"/>
                  </a:lnTo>
                  <a:lnTo>
                    <a:pt x="6373674" y="25400"/>
                  </a:lnTo>
                  <a:lnTo>
                    <a:pt x="1602919" y="25400"/>
                  </a:lnTo>
                  <a:lnTo>
                    <a:pt x="1602919" y="12700"/>
                  </a:lnTo>
                  <a:lnTo>
                    <a:pt x="1611936" y="21717"/>
                  </a:lnTo>
                  <a:lnTo>
                    <a:pt x="21642" y="1612011"/>
                  </a:lnTo>
                  <a:close/>
                </a:path>
              </a:pathLst>
            </a:custGeom>
            <a:solidFill>
              <a:srgbClr val="000000"/>
            </a:solidFill>
          </p:spPr>
        </p:sp>
        <p:sp>
          <p:nvSpPr>
            <p:cNvPr id="10" name="Freeform 10"/>
            <p:cNvSpPr/>
            <p:nvPr/>
          </p:nvSpPr>
          <p:spPr>
            <a:xfrm>
              <a:off x="0" y="0"/>
              <a:ext cx="6386449" cy="6412865"/>
            </a:xfrm>
            <a:custGeom>
              <a:avLst/>
              <a:gdLst/>
              <a:ahLst/>
              <a:cxnLst/>
              <a:rect l="l" t="t" r="r" b="b"/>
              <a:pathLst>
                <a:path w="6386449" h="6412865">
                  <a:moveTo>
                    <a:pt x="3683" y="1593977"/>
                  </a:moveTo>
                  <a:lnTo>
                    <a:pt x="1593977" y="3683"/>
                  </a:lnTo>
                  <a:cubicBezTo>
                    <a:pt x="1596390" y="1270"/>
                    <a:pt x="1599565" y="0"/>
                    <a:pt x="1602994" y="0"/>
                  </a:cubicBezTo>
                  <a:lnTo>
                    <a:pt x="6373749" y="0"/>
                  </a:lnTo>
                  <a:cubicBezTo>
                    <a:pt x="6380734" y="0"/>
                    <a:pt x="6386449" y="5715"/>
                    <a:pt x="6386449" y="12700"/>
                  </a:cubicBezTo>
                  <a:lnTo>
                    <a:pt x="6386449" y="4809998"/>
                  </a:lnTo>
                  <a:cubicBezTo>
                    <a:pt x="6386449" y="4813427"/>
                    <a:pt x="6385052" y="4816602"/>
                    <a:pt x="6382766" y="4819015"/>
                  </a:cubicBezTo>
                  <a:lnTo>
                    <a:pt x="4792472" y="6409182"/>
                  </a:lnTo>
                  <a:cubicBezTo>
                    <a:pt x="4790059" y="6411595"/>
                    <a:pt x="4786884" y="6412865"/>
                    <a:pt x="4783455" y="6412865"/>
                  </a:cubicBezTo>
                  <a:lnTo>
                    <a:pt x="12700" y="6412865"/>
                  </a:lnTo>
                  <a:cubicBezTo>
                    <a:pt x="5715" y="6412865"/>
                    <a:pt x="0" y="6407150"/>
                    <a:pt x="0" y="6400165"/>
                  </a:cubicBezTo>
                  <a:lnTo>
                    <a:pt x="0" y="1602994"/>
                  </a:lnTo>
                  <a:cubicBezTo>
                    <a:pt x="0" y="1599565"/>
                    <a:pt x="1397" y="1596390"/>
                    <a:pt x="3683" y="1593977"/>
                  </a:cubicBezTo>
                  <a:moveTo>
                    <a:pt x="21590" y="1611884"/>
                  </a:moveTo>
                  <a:lnTo>
                    <a:pt x="12700" y="1602994"/>
                  </a:lnTo>
                  <a:lnTo>
                    <a:pt x="25400" y="1602994"/>
                  </a:lnTo>
                  <a:lnTo>
                    <a:pt x="25400" y="6400292"/>
                  </a:lnTo>
                  <a:lnTo>
                    <a:pt x="12700" y="6400292"/>
                  </a:lnTo>
                  <a:lnTo>
                    <a:pt x="12700" y="6387592"/>
                  </a:lnTo>
                  <a:lnTo>
                    <a:pt x="4783455" y="6387592"/>
                  </a:lnTo>
                  <a:lnTo>
                    <a:pt x="4783455" y="6400292"/>
                  </a:lnTo>
                  <a:lnTo>
                    <a:pt x="4774438" y="6391275"/>
                  </a:lnTo>
                  <a:lnTo>
                    <a:pt x="6364732" y="4800981"/>
                  </a:lnTo>
                  <a:lnTo>
                    <a:pt x="6373749" y="4809998"/>
                  </a:lnTo>
                  <a:lnTo>
                    <a:pt x="6361049" y="4809998"/>
                  </a:lnTo>
                  <a:lnTo>
                    <a:pt x="6361049" y="12700"/>
                  </a:lnTo>
                  <a:lnTo>
                    <a:pt x="6373749" y="12700"/>
                  </a:lnTo>
                  <a:lnTo>
                    <a:pt x="6373749" y="25400"/>
                  </a:lnTo>
                  <a:lnTo>
                    <a:pt x="1602994" y="25400"/>
                  </a:lnTo>
                  <a:lnTo>
                    <a:pt x="1602994" y="12700"/>
                  </a:lnTo>
                  <a:lnTo>
                    <a:pt x="1612011" y="21717"/>
                  </a:lnTo>
                  <a:lnTo>
                    <a:pt x="21717" y="1612011"/>
                  </a:lnTo>
                  <a:close/>
                  <a:moveTo>
                    <a:pt x="12700" y="1590294"/>
                  </a:moveTo>
                  <a:lnTo>
                    <a:pt x="4783455" y="1590294"/>
                  </a:lnTo>
                  <a:lnTo>
                    <a:pt x="4783455" y="1602994"/>
                  </a:lnTo>
                  <a:lnTo>
                    <a:pt x="4774438" y="1593977"/>
                  </a:lnTo>
                  <a:lnTo>
                    <a:pt x="6364732" y="3683"/>
                  </a:lnTo>
                  <a:lnTo>
                    <a:pt x="6382639" y="21590"/>
                  </a:lnTo>
                  <a:lnTo>
                    <a:pt x="4792472" y="1612011"/>
                  </a:lnTo>
                  <a:cubicBezTo>
                    <a:pt x="4790059" y="1614424"/>
                    <a:pt x="4786884" y="1615694"/>
                    <a:pt x="4783455" y="1615694"/>
                  </a:cubicBezTo>
                  <a:lnTo>
                    <a:pt x="12700" y="1615694"/>
                  </a:lnTo>
                  <a:close/>
                  <a:moveTo>
                    <a:pt x="4796155" y="1628394"/>
                  </a:moveTo>
                  <a:lnTo>
                    <a:pt x="4796155" y="6400292"/>
                  </a:lnTo>
                  <a:lnTo>
                    <a:pt x="4770755" y="6400292"/>
                  </a:lnTo>
                  <a:lnTo>
                    <a:pt x="4770755" y="1602994"/>
                  </a:lnTo>
                  <a:close/>
                </a:path>
              </a:pathLst>
            </a:custGeom>
            <a:solidFill>
              <a:srgbClr val="000000"/>
            </a:solidFill>
          </p:spPr>
        </p:sp>
      </p:grpSp>
      <p:sp>
        <p:nvSpPr>
          <p:cNvPr id="11" name="AutoShape 11"/>
          <p:cNvSpPr/>
          <p:nvPr/>
        </p:nvSpPr>
        <p:spPr>
          <a:xfrm rot="-5306964">
            <a:off x="14444682" y="8294616"/>
            <a:ext cx="1584006" cy="0"/>
          </a:xfrm>
          <a:prstGeom prst="line">
            <a:avLst/>
          </a:prstGeom>
          <a:ln w="19050" cap="rnd">
            <a:solidFill>
              <a:srgbClr val="FFC000"/>
            </a:solidFill>
            <a:prstDash val="solid"/>
            <a:headEnd type="none" w="sm" len="sm"/>
            <a:tailEnd type="none" w="sm" len="sm"/>
          </a:ln>
        </p:spPr>
      </p:sp>
      <p:sp>
        <p:nvSpPr>
          <p:cNvPr id="12" name="AutoShape 12"/>
          <p:cNvSpPr/>
          <p:nvPr/>
        </p:nvSpPr>
        <p:spPr>
          <a:xfrm rot="-5301397">
            <a:off x="14966467" y="7911961"/>
            <a:ext cx="1494592" cy="0"/>
          </a:xfrm>
          <a:prstGeom prst="line">
            <a:avLst/>
          </a:prstGeom>
          <a:ln w="19050" cap="rnd">
            <a:solidFill>
              <a:srgbClr val="FFC000"/>
            </a:solidFill>
            <a:prstDash val="solid"/>
            <a:headEnd type="none" w="sm" len="sm"/>
            <a:tailEnd type="none" w="sm" len="sm"/>
          </a:ln>
        </p:spPr>
      </p:sp>
      <p:sp>
        <p:nvSpPr>
          <p:cNvPr id="13" name="AutoShape 13"/>
          <p:cNvSpPr/>
          <p:nvPr/>
        </p:nvSpPr>
        <p:spPr>
          <a:xfrm rot="8704846">
            <a:off x="15123993" y="7360339"/>
            <a:ext cx="682590" cy="0"/>
          </a:xfrm>
          <a:prstGeom prst="line">
            <a:avLst/>
          </a:prstGeom>
          <a:ln w="19050" cap="rnd">
            <a:solidFill>
              <a:srgbClr val="FFC000"/>
            </a:solidFill>
            <a:prstDash val="solid"/>
            <a:headEnd type="none" w="sm" len="sm"/>
            <a:tailEnd type="none" w="sm" len="sm"/>
          </a:ln>
        </p:spPr>
      </p:sp>
      <p:grpSp>
        <p:nvGrpSpPr>
          <p:cNvPr id="14" name="Group 14"/>
          <p:cNvGrpSpPr/>
          <p:nvPr/>
        </p:nvGrpSpPr>
        <p:grpSpPr>
          <a:xfrm rot="-2778055">
            <a:off x="10478461" y="4944471"/>
            <a:ext cx="545938" cy="1230488"/>
            <a:chOff x="0" y="0"/>
            <a:chExt cx="1203974" cy="2713634"/>
          </a:xfrm>
        </p:grpSpPr>
        <p:sp>
          <p:nvSpPr>
            <p:cNvPr id="15" name="Freeform 15"/>
            <p:cNvSpPr/>
            <p:nvPr/>
          </p:nvSpPr>
          <p:spPr>
            <a:xfrm>
              <a:off x="12700" y="12700"/>
              <a:ext cx="1178560" cy="2688209"/>
            </a:xfrm>
            <a:custGeom>
              <a:avLst/>
              <a:gdLst/>
              <a:ahLst/>
              <a:cxnLst/>
              <a:rect l="l" t="t" r="r" b="b"/>
              <a:pathLst>
                <a:path w="1178560" h="2688209">
                  <a:moveTo>
                    <a:pt x="0" y="2091944"/>
                  </a:moveTo>
                  <a:lnTo>
                    <a:pt x="294640" y="2091944"/>
                  </a:lnTo>
                  <a:lnTo>
                    <a:pt x="294640" y="0"/>
                  </a:lnTo>
                  <a:lnTo>
                    <a:pt x="883920" y="0"/>
                  </a:lnTo>
                  <a:lnTo>
                    <a:pt x="883920" y="2091944"/>
                  </a:lnTo>
                  <a:lnTo>
                    <a:pt x="1178560" y="2091944"/>
                  </a:lnTo>
                  <a:lnTo>
                    <a:pt x="589280" y="2688209"/>
                  </a:lnTo>
                  <a:close/>
                </a:path>
              </a:pathLst>
            </a:custGeom>
            <a:solidFill>
              <a:srgbClr val="FF0000"/>
            </a:solidFill>
          </p:spPr>
        </p:sp>
        <p:sp>
          <p:nvSpPr>
            <p:cNvPr id="16" name="Freeform 16"/>
            <p:cNvSpPr/>
            <p:nvPr/>
          </p:nvSpPr>
          <p:spPr>
            <a:xfrm>
              <a:off x="14" y="0"/>
              <a:ext cx="1203875" cy="2713736"/>
            </a:xfrm>
            <a:custGeom>
              <a:avLst/>
              <a:gdLst/>
              <a:ahLst/>
              <a:cxnLst/>
              <a:rect l="l" t="t" r="r" b="b"/>
              <a:pathLst>
                <a:path w="1203875" h="2713736">
                  <a:moveTo>
                    <a:pt x="12686" y="2091944"/>
                  </a:moveTo>
                  <a:lnTo>
                    <a:pt x="307326" y="2091944"/>
                  </a:lnTo>
                  <a:lnTo>
                    <a:pt x="307326" y="2104644"/>
                  </a:lnTo>
                  <a:lnTo>
                    <a:pt x="294626" y="2104644"/>
                  </a:lnTo>
                  <a:lnTo>
                    <a:pt x="294626" y="12700"/>
                  </a:lnTo>
                  <a:cubicBezTo>
                    <a:pt x="294626" y="5715"/>
                    <a:pt x="300341" y="0"/>
                    <a:pt x="307326" y="0"/>
                  </a:cubicBezTo>
                  <a:lnTo>
                    <a:pt x="896606" y="0"/>
                  </a:lnTo>
                  <a:cubicBezTo>
                    <a:pt x="903591" y="0"/>
                    <a:pt x="909306" y="5715"/>
                    <a:pt x="909306" y="12700"/>
                  </a:cubicBezTo>
                  <a:lnTo>
                    <a:pt x="909306" y="2104644"/>
                  </a:lnTo>
                  <a:lnTo>
                    <a:pt x="896606" y="2104644"/>
                  </a:lnTo>
                  <a:lnTo>
                    <a:pt x="896606" y="2091944"/>
                  </a:lnTo>
                  <a:lnTo>
                    <a:pt x="1191246" y="2091944"/>
                  </a:lnTo>
                  <a:cubicBezTo>
                    <a:pt x="1196326" y="2091944"/>
                    <a:pt x="1201025" y="2094992"/>
                    <a:pt x="1202930" y="2099691"/>
                  </a:cubicBezTo>
                  <a:cubicBezTo>
                    <a:pt x="1204835" y="2104390"/>
                    <a:pt x="1203819" y="2109851"/>
                    <a:pt x="1200263" y="2113534"/>
                  </a:cubicBezTo>
                  <a:lnTo>
                    <a:pt x="610983" y="2709926"/>
                  </a:lnTo>
                  <a:cubicBezTo>
                    <a:pt x="608570" y="2712339"/>
                    <a:pt x="605395" y="2713736"/>
                    <a:pt x="601966" y="2713736"/>
                  </a:cubicBezTo>
                  <a:cubicBezTo>
                    <a:pt x="598537" y="2713736"/>
                    <a:pt x="595362" y="2712339"/>
                    <a:pt x="592949" y="2709926"/>
                  </a:cubicBezTo>
                  <a:lnTo>
                    <a:pt x="3669" y="2113534"/>
                  </a:lnTo>
                  <a:cubicBezTo>
                    <a:pt x="113" y="2109851"/>
                    <a:pt x="-1030" y="2104390"/>
                    <a:pt x="1002" y="2099691"/>
                  </a:cubicBezTo>
                  <a:cubicBezTo>
                    <a:pt x="3034" y="2094992"/>
                    <a:pt x="7606" y="2091944"/>
                    <a:pt x="12686" y="2091944"/>
                  </a:cubicBezTo>
                  <a:moveTo>
                    <a:pt x="12686" y="2117344"/>
                  </a:moveTo>
                  <a:lnTo>
                    <a:pt x="12686" y="2104644"/>
                  </a:lnTo>
                  <a:lnTo>
                    <a:pt x="21703" y="2095754"/>
                  </a:lnTo>
                  <a:lnTo>
                    <a:pt x="610983" y="2692146"/>
                  </a:lnTo>
                  <a:lnTo>
                    <a:pt x="601966" y="2701036"/>
                  </a:lnTo>
                  <a:lnTo>
                    <a:pt x="592949" y="2692146"/>
                  </a:lnTo>
                  <a:lnTo>
                    <a:pt x="1182229" y="2095754"/>
                  </a:lnTo>
                  <a:lnTo>
                    <a:pt x="1191246" y="2104644"/>
                  </a:lnTo>
                  <a:lnTo>
                    <a:pt x="1191246" y="2117344"/>
                  </a:lnTo>
                  <a:lnTo>
                    <a:pt x="896606" y="2117344"/>
                  </a:lnTo>
                  <a:cubicBezTo>
                    <a:pt x="889621" y="2117344"/>
                    <a:pt x="883906" y="2111629"/>
                    <a:pt x="883906" y="2104644"/>
                  </a:cubicBezTo>
                  <a:lnTo>
                    <a:pt x="883906" y="12700"/>
                  </a:lnTo>
                  <a:lnTo>
                    <a:pt x="896606" y="12700"/>
                  </a:lnTo>
                  <a:lnTo>
                    <a:pt x="896606" y="25400"/>
                  </a:lnTo>
                  <a:lnTo>
                    <a:pt x="307326" y="25400"/>
                  </a:lnTo>
                  <a:lnTo>
                    <a:pt x="307326" y="12700"/>
                  </a:lnTo>
                  <a:lnTo>
                    <a:pt x="320026" y="12700"/>
                  </a:lnTo>
                  <a:lnTo>
                    <a:pt x="320026" y="2104644"/>
                  </a:lnTo>
                  <a:cubicBezTo>
                    <a:pt x="320026" y="2111629"/>
                    <a:pt x="314311" y="2117344"/>
                    <a:pt x="307326" y="2117344"/>
                  </a:cubicBezTo>
                  <a:lnTo>
                    <a:pt x="12686" y="2117344"/>
                  </a:lnTo>
                  <a:close/>
                </a:path>
              </a:pathLst>
            </a:custGeom>
            <a:solidFill>
              <a:srgbClr val="FF0000"/>
            </a:solidFill>
          </p:spPr>
        </p:sp>
      </p:grpSp>
      <p:sp>
        <p:nvSpPr>
          <p:cNvPr id="17" name="Freeform 17"/>
          <p:cNvSpPr/>
          <p:nvPr/>
        </p:nvSpPr>
        <p:spPr>
          <a:xfrm>
            <a:off x="13345973" y="7650870"/>
            <a:ext cx="1440659" cy="1607430"/>
          </a:xfrm>
          <a:custGeom>
            <a:avLst/>
            <a:gdLst/>
            <a:ahLst/>
            <a:cxnLst/>
            <a:rect l="l" t="t" r="r" b="b"/>
            <a:pathLst>
              <a:path w="1440659" h="1607430">
                <a:moveTo>
                  <a:pt x="0" y="0"/>
                </a:moveTo>
                <a:lnTo>
                  <a:pt x="1440659" y="0"/>
                </a:lnTo>
                <a:lnTo>
                  <a:pt x="1440659" y="1607430"/>
                </a:lnTo>
                <a:lnTo>
                  <a:pt x="0" y="1607430"/>
                </a:lnTo>
                <a:lnTo>
                  <a:pt x="0" y="0"/>
                </a:lnTo>
                <a:close/>
              </a:path>
            </a:pathLst>
          </a:custGeom>
          <a:blipFill>
            <a:blip r:embed="rId2"/>
            <a:stretch>
              <a:fillRect/>
            </a:stretch>
          </a:blipFill>
        </p:spPr>
      </p:sp>
      <p:sp>
        <p:nvSpPr>
          <p:cNvPr id="18" name="Freeform 18"/>
          <p:cNvSpPr/>
          <p:nvPr/>
        </p:nvSpPr>
        <p:spPr>
          <a:xfrm>
            <a:off x="16084151" y="0"/>
            <a:ext cx="2203849" cy="2271809"/>
          </a:xfrm>
          <a:custGeom>
            <a:avLst/>
            <a:gdLst/>
            <a:ahLst/>
            <a:cxnLst/>
            <a:rect l="l" t="t" r="r" b="b"/>
            <a:pathLst>
              <a:path w="2203849" h="2271809">
                <a:moveTo>
                  <a:pt x="0" y="0"/>
                </a:moveTo>
                <a:lnTo>
                  <a:pt x="2203849" y="0"/>
                </a:lnTo>
                <a:lnTo>
                  <a:pt x="2203849" y="2271809"/>
                </a:lnTo>
                <a:lnTo>
                  <a:pt x="0" y="2271809"/>
                </a:lnTo>
                <a:lnTo>
                  <a:pt x="0" y="0"/>
                </a:lnTo>
                <a:close/>
              </a:path>
            </a:pathLst>
          </a:custGeom>
          <a:blipFill>
            <a:blip r:embed="rId3"/>
            <a:stretch>
              <a:fillRect/>
            </a:stretch>
          </a:blipFill>
        </p:spPr>
      </p:sp>
      <p:sp>
        <p:nvSpPr>
          <p:cNvPr id="19" name="TextBox 19"/>
          <p:cNvSpPr txBox="1"/>
          <p:nvPr/>
        </p:nvSpPr>
        <p:spPr>
          <a:xfrm>
            <a:off x="466996" y="522888"/>
            <a:ext cx="9418318" cy="2087910"/>
          </a:xfrm>
          <a:prstGeom prst="rect">
            <a:avLst/>
          </a:prstGeom>
        </p:spPr>
        <p:txBody>
          <a:bodyPr lIns="0" tIns="0" rIns="0" bIns="0" rtlCol="0" anchor="t">
            <a:spAutoFit/>
          </a:bodyPr>
          <a:lstStyle/>
          <a:p>
            <a:pPr algn="l">
              <a:lnSpc>
                <a:spcPts val="7920"/>
              </a:lnSpc>
            </a:pPr>
            <a:r>
              <a:rPr lang="en-US" sz="6600" b="1" spc="61">
                <a:solidFill>
                  <a:srgbClr val="000000"/>
                </a:solidFill>
                <a:latin typeface="TT Rounds Condensed Bold"/>
                <a:ea typeface="TT Rounds Condensed Bold"/>
                <a:cs typeface="TT Rounds Condensed Bold"/>
                <a:sym typeface="TT Rounds Condensed Bold"/>
              </a:rPr>
              <a:t>Recite Dua from ‘Yemini Corner’ to ‘Black stone’ </a:t>
            </a:r>
          </a:p>
        </p:txBody>
      </p:sp>
      <p:sp>
        <p:nvSpPr>
          <p:cNvPr id="20" name="TextBox 20"/>
          <p:cNvSpPr txBox="1"/>
          <p:nvPr/>
        </p:nvSpPr>
        <p:spPr>
          <a:xfrm>
            <a:off x="1524000" y="7505700"/>
            <a:ext cx="6740434" cy="1072247"/>
          </a:xfrm>
          <a:prstGeom prst="rect">
            <a:avLst/>
          </a:prstGeom>
        </p:spPr>
        <p:txBody>
          <a:bodyPr lIns="0" tIns="0" rIns="0" bIns="0" rtlCol="0" anchor="t">
            <a:spAutoFit/>
          </a:bodyPr>
          <a:lstStyle/>
          <a:p>
            <a:pPr algn="l">
              <a:lnSpc>
                <a:spcPts val="7920"/>
              </a:lnSpc>
            </a:pPr>
            <a:r>
              <a:rPr lang="en-US" sz="6600" b="1" spc="61" dirty="0">
                <a:solidFill>
                  <a:srgbClr val="FF0000"/>
                </a:solidFill>
                <a:latin typeface="TT Rounds Condensed Bold"/>
                <a:ea typeface="TT Rounds Condensed Bold"/>
                <a:cs typeface="TT Rounds Condensed Bold"/>
                <a:sym typeface="TT Rounds Condensed Bold"/>
              </a:rPr>
              <a:t>Go Round 7 times</a:t>
            </a:r>
          </a:p>
        </p:txBody>
      </p:sp>
      <p:sp>
        <p:nvSpPr>
          <p:cNvPr id="21" name="TextBox 21"/>
          <p:cNvSpPr txBox="1"/>
          <p:nvPr/>
        </p:nvSpPr>
        <p:spPr>
          <a:xfrm>
            <a:off x="838200" y="3009900"/>
            <a:ext cx="16872668" cy="2457450"/>
          </a:xfrm>
          <a:prstGeom prst="rect">
            <a:avLst/>
          </a:prstGeom>
        </p:spPr>
        <p:txBody>
          <a:bodyPr lIns="0" tIns="0" rIns="0" bIns="0" rtlCol="0" anchor="t">
            <a:spAutoFit/>
          </a:bodyPr>
          <a:lstStyle/>
          <a:p>
            <a:pPr algn="l">
              <a:lnSpc>
                <a:spcPts val="9720"/>
              </a:lnSpc>
            </a:pPr>
            <a:r>
              <a:rPr lang="ar-EG" sz="8100" b="1" dirty="0">
                <a:solidFill>
                  <a:srgbClr val="000000"/>
                </a:solidFill>
                <a:latin typeface="XB Niloofar Bold"/>
                <a:ea typeface="XB Niloofar Bold"/>
                <a:cs typeface="XB Niloofar Bold"/>
                <a:sym typeface="XB Niloofar Bold"/>
                <a:rtl/>
              </a:rPr>
              <a:t>رَبَّنَا آتِنَا فِي الدُّنْيَا حَسَنَةً وَفِي الآخِرَةِ حَسَنَةً وَقِنَا عَذَابَ النَّارِ</a:t>
            </a:r>
            <a:r>
              <a:rPr lang="en-US" sz="8100" b="1" dirty="0">
                <a:solidFill>
                  <a:srgbClr val="000000"/>
                </a:solidFill>
                <a:latin typeface="XB Niloofar Bold"/>
                <a:ea typeface="XB Niloofar Bold"/>
                <a:cs typeface="XB Niloofar Bold"/>
                <a:sym typeface="XB Niloofar Bold"/>
              </a:rPr>
              <a:t> </a:t>
            </a:r>
          </a:p>
        </p:txBody>
      </p:sp>
      <p:sp>
        <p:nvSpPr>
          <p:cNvPr id="22" name="TextBox 22"/>
          <p:cNvSpPr txBox="1"/>
          <p:nvPr/>
        </p:nvSpPr>
        <p:spPr>
          <a:xfrm>
            <a:off x="8554794" y="5924945"/>
            <a:ext cx="2830031" cy="514350"/>
          </a:xfrm>
          <a:prstGeom prst="rect">
            <a:avLst/>
          </a:prstGeom>
        </p:spPr>
        <p:txBody>
          <a:bodyPr lIns="0" tIns="0" rIns="0" bIns="0" rtlCol="0" anchor="t">
            <a:spAutoFit/>
          </a:bodyPr>
          <a:lstStyle/>
          <a:p>
            <a:pPr algn="l">
              <a:lnSpc>
                <a:spcPts val="4079"/>
              </a:lnSpc>
            </a:pPr>
            <a:r>
              <a:rPr lang="en-US" sz="3399" b="1" spc="31">
                <a:solidFill>
                  <a:srgbClr val="000000"/>
                </a:solidFill>
                <a:latin typeface="TT Rounds Condensed Bold"/>
                <a:ea typeface="TT Rounds Condensed Bold"/>
                <a:cs typeface="TT Rounds Condensed Bold"/>
                <a:sym typeface="TT Rounds Condensed Bold"/>
              </a:rPr>
              <a:t>Yemini Corner</a:t>
            </a:r>
          </a:p>
        </p:txBody>
      </p:sp>
      <p:sp>
        <p:nvSpPr>
          <p:cNvPr id="23" name="Footer Placeholder 3">
            <a:extLst>
              <a:ext uri="{FF2B5EF4-FFF2-40B4-BE49-F238E27FC236}">
                <a16:creationId xmlns:a16="http://schemas.microsoft.com/office/drawing/2014/main" id="{2FF4789F-6921-4CB7-BDA7-630BDDC1D3CA}"/>
              </a:ext>
            </a:extLst>
          </p:cNvPr>
          <p:cNvSpPr txBox="1">
            <a:spLocks/>
          </p:cNvSpPr>
          <p:nvPr/>
        </p:nvSpPr>
        <p:spPr>
          <a:xfrm>
            <a:off x="0" y="9791700"/>
            <a:ext cx="3087756" cy="359229"/>
          </a:xfrm>
          <a:prstGeom prst="rect">
            <a:avLst/>
          </a:prstGeom>
        </p:spPr>
        <p:txBody>
          <a:bodyPr vert="horz" lIns="91440" tIns="45720" rIns="91440" bIns="45720" rtlCol="0" anchor="ctr"/>
          <a:lstStyle>
            <a:defPPr>
              <a:defRPr lang="en-US"/>
            </a:defPPr>
            <a:lvl1pPr marL="0" algn="ctr" defTabSz="457200" rtl="0" eaLnBrk="1" latinLnBrk="0" hangingPunct="1">
              <a:defRPr sz="1200" kern="1200" baseline="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100" dirty="0">
                <a:solidFill>
                  <a:schemeClr val="accent1"/>
                </a:solidFill>
              </a:rPr>
              <a:t>©2025 by Continuous Learning Development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2447673">
            <a:off x="15710029" y="3259684"/>
            <a:ext cx="1169444" cy="4307460"/>
            <a:chOff x="0" y="0"/>
            <a:chExt cx="1559258" cy="5743281"/>
          </a:xfrm>
        </p:grpSpPr>
        <p:sp>
          <p:nvSpPr>
            <p:cNvPr id="3" name="Freeform 3"/>
            <p:cNvSpPr/>
            <p:nvPr/>
          </p:nvSpPr>
          <p:spPr>
            <a:xfrm>
              <a:off x="12700" y="13154"/>
              <a:ext cx="1533779" cy="5716910"/>
            </a:xfrm>
            <a:custGeom>
              <a:avLst/>
              <a:gdLst/>
              <a:ahLst/>
              <a:cxnLst/>
              <a:rect l="l" t="t" r="r" b="b"/>
              <a:pathLst>
                <a:path w="1533779" h="5716910">
                  <a:moveTo>
                    <a:pt x="0" y="4913230"/>
                  </a:moveTo>
                  <a:lnTo>
                    <a:pt x="383413" y="4913230"/>
                  </a:lnTo>
                  <a:lnTo>
                    <a:pt x="383413" y="0"/>
                  </a:lnTo>
                  <a:lnTo>
                    <a:pt x="1150366" y="0"/>
                  </a:lnTo>
                  <a:lnTo>
                    <a:pt x="1150366" y="4913230"/>
                  </a:lnTo>
                  <a:lnTo>
                    <a:pt x="1533779" y="4913230"/>
                  </a:lnTo>
                  <a:lnTo>
                    <a:pt x="766953" y="5716910"/>
                  </a:lnTo>
                  <a:close/>
                </a:path>
              </a:pathLst>
            </a:custGeom>
            <a:solidFill>
              <a:srgbClr val="FF0000"/>
            </a:solidFill>
          </p:spPr>
        </p:sp>
        <p:sp>
          <p:nvSpPr>
            <p:cNvPr id="4" name="Freeform 4"/>
            <p:cNvSpPr/>
            <p:nvPr/>
          </p:nvSpPr>
          <p:spPr>
            <a:xfrm>
              <a:off x="14" y="0"/>
              <a:ext cx="1559094" cy="5743346"/>
            </a:xfrm>
            <a:custGeom>
              <a:avLst/>
              <a:gdLst/>
              <a:ahLst/>
              <a:cxnLst/>
              <a:rect l="l" t="t" r="r" b="b"/>
              <a:pathLst>
                <a:path w="1559094" h="5743346">
                  <a:moveTo>
                    <a:pt x="12686" y="4913231"/>
                  </a:moveTo>
                  <a:lnTo>
                    <a:pt x="396099" y="4913231"/>
                  </a:lnTo>
                  <a:lnTo>
                    <a:pt x="396099" y="4926384"/>
                  </a:lnTo>
                  <a:lnTo>
                    <a:pt x="383399" y="4926384"/>
                  </a:lnTo>
                  <a:lnTo>
                    <a:pt x="383399" y="13154"/>
                  </a:lnTo>
                  <a:cubicBezTo>
                    <a:pt x="383399" y="5919"/>
                    <a:pt x="389114" y="0"/>
                    <a:pt x="396099" y="0"/>
                  </a:cubicBezTo>
                  <a:lnTo>
                    <a:pt x="1163052" y="0"/>
                  </a:lnTo>
                  <a:cubicBezTo>
                    <a:pt x="1170037" y="0"/>
                    <a:pt x="1175752" y="5919"/>
                    <a:pt x="1175752" y="13154"/>
                  </a:cubicBezTo>
                  <a:lnTo>
                    <a:pt x="1175752" y="4926384"/>
                  </a:lnTo>
                  <a:lnTo>
                    <a:pt x="1163052" y="4926384"/>
                  </a:lnTo>
                  <a:lnTo>
                    <a:pt x="1163052" y="4913231"/>
                  </a:lnTo>
                  <a:lnTo>
                    <a:pt x="1546465" y="4913231"/>
                  </a:lnTo>
                  <a:cubicBezTo>
                    <a:pt x="1551545" y="4913231"/>
                    <a:pt x="1556244" y="4916388"/>
                    <a:pt x="1558149" y="4921254"/>
                  </a:cubicBezTo>
                  <a:cubicBezTo>
                    <a:pt x="1560054" y="4926121"/>
                    <a:pt x="1559038" y="4931777"/>
                    <a:pt x="1555482" y="4935592"/>
                  </a:cubicBezTo>
                  <a:lnTo>
                    <a:pt x="788656" y="5739403"/>
                  </a:lnTo>
                  <a:cubicBezTo>
                    <a:pt x="786243" y="5741902"/>
                    <a:pt x="783068" y="5743346"/>
                    <a:pt x="779639" y="5743346"/>
                  </a:cubicBezTo>
                  <a:cubicBezTo>
                    <a:pt x="776210" y="5743346"/>
                    <a:pt x="773035" y="5741902"/>
                    <a:pt x="770622" y="5739403"/>
                  </a:cubicBezTo>
                  <a:lnTo>
                    <a:pt x="3669" y="4935592"/>
                  </a:lnTo>
                  <a:cubicBezTo>
                    <a:pt x="113" y="4931777"/>
                    <a:pt x="-1030" y="4926121"/>
                    <a:pt x="1002" y="4921255"/>
                  </a:cubicBezTo>
                  <a:cubicBezTo>
                    <a:pt x="3034" y="4916388"/>
                    <a:pt x="7606" y="4913231"/>
                    <a:pt x="12686" y="4913231"/>
                  </a:cubicBezTo>
                  <a:moveTo>
                    <a:pt x="12686" y="4939538"/>
                  </a:moveTo>
                  <a:lnTo>
                    <a:pt x="12686" y="4926384"/>
                  </a:lnTo>
                  <a:lnTo>
                    <a:pt x="21703" y="4917177"/>
                  </a:lnTo>
                  <a:lnTo>
                    <a:pt x="788656" y="5720856"/>
                  </a:lnTo>
                  <a:lnTo>
                    <a:pt x="779639" y="5730064"/>
                  </a:lnTo>
                  <a:lnTo>
                    <a:pt x="770622" y="5720856"/>
                  </a:lnTo>
                  <a:lnTo>
                    <a:pt x="1537575" y="4917046"/>
                  </a:lnTo>
                  <a:lnTo>
                    <a:pt x="1546592" y="4926253"/>
                  </a:lnTo>
                  <a:lnTo>
                    <a:pt x="1546592" y="4939406"/>
                  </a:lnTo>
                  <a:lnTo>
                    <a:pt x="1163052" y="4939406"/>
                  </a:lnTo>
                  <a:cubicBezTo>
                    <a:pt x="1156067" y="4939406"/>
                    <a:pt x="1150352" y="4933487"/>
                    <a:pt x="1150352" y="4926253"/>
                  </a:cubicBezTo>
                  <a:lnTo>
                    <a:pt x="1150352" y="13154"/>
                  </a:lnTo>
                  <a:lnTo>
                    <a:pt x="1163052" y="13154"/>
                  </a:lnTo>
                  <a:lnTo>
                    <a:pt x="1163052" y="26307"/>
                  </a:lnTo>
                  <a:lnTo>
                    <a:pt x="396099" y="26307"/>
                  </a:lnTo>
                  <a:lnTo>
                    <a:pt x="396099" y="13154"/>
                  </a:lnTo>
                  <a:lnTo>
                    <a:pt x="408799" y="13154"/>
                  </a:lnTo>
                  <a:lnTo>
                    <a:pt x="408799" y="4926384"/>
                  </a:lnTo>
                  <a:cubicBezTo>
                    <a:pt x="408799" y="4933619"/>
                    <a:pt x="403084" y="4939538"/>
                    <a:pt x="396099" y="4939538"/>
                  </a:cubicBezTo>
                  <a:lnTo>
                    <a:pt x="12686" y="4939538"/>
                  </a:lnTo>
                  <a:close/>
                </a:path>
              </a:pathLst>
            </a:custGeom>
            <a:solidFill>
              <a:srgbClr val="FF0000"/>
            </a:solidFill>
          </p:spPr>
        </p:sp>
      </p:grpSp>
      <p:sp>
        <p:nvSpPr>
          <p:cNvPr id="5" name="AutoShape 5"/>
          <p:cNvSpPr/>
          <p:nvPr/>
        </p:nvSpPr>
        <p:spPr>
          <a:xfrm rot="-5306964">
            <a:off x="9624204" y="5660750"/>
            <a:ext cx="1584006" cy="0"/>
          </a:xfrm>
          <a:prstGeom prst="line">
            <a:avLst/>
          </a:prstGeom>
          <a:ln w="19050" cap="rnd">
            <a:solidFill>
              <a:srgbClr val="FFC000"/>
            </a:solidFill>
            <a:prstDash val="solid"/>
            <a:headEnd type="none" w="sm" len="sm"/>
            <a:tailEnd type="none" w="sm" len="sm"/>
          </a:ln>
        </p:spPr>
      </p:sp>
      <p:sp>
        <p:nvSpPr>
          <p:cNvPr id="6" name="Freeform 6"/>
          <p:cNvSpPr/>
          <p:nvPr/>
        </p:nvSpPr>
        <p:spPr>
          <a:xfrm>
            <a:off x="7334500" y="1580177"/>
            <a:ext cx="8467046" cy="7383970"/>
          </a:xfrm>
          <a:custGeom>
            <a:avLst/>
            <a:gdLst/>
            <a:ahLst/>
            <a:cxnLst/>
            <a:rect l="l" t="t" r="r" b="b"/>
            <a:pathLst>
              <a:path w="8467046" h="7383970">
                <a:moveTo>
                  <a:pt x="0" y="0"/>
                </a:moveTo>
                <a:lnTo>
                  <a:pt x="8467046" y="0"/>
                </a:lnTo>
                <a:lnTo>
                  <a:pt x="8467046" y="7383969"/>
                </a:lnTo>
                <a:lnTo>
                  <a:pt x="0" y="738396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7" name="Freeform 7"/>
          <p:cNvSpPr/>
          <p:nvPr/>
        </p:nvSpPr>
        <p:spPr>
          <a:xfrm>
            <a:off x="16247548" y="-14252"/>
            <a:ext cx="2023504" cy="2085903"/>
          </a:xfrm>
          <a:custGeom>
            <a:avLst/>
            <a:gdLst/>
            <a:ahLst/>
            <a:cxnLst/>
            <a:rect l="l" t="t" r="r" b="b"/>
            <a:pathLst>
              <a:path w="2023504" h="2085903">
                <a:moveTo>
                  <a:pt x="0" y="0"/>
                </a:moveTo>
                <a:lnTo>
                  <a:pt x="2023504" y="0"/>
                </a:lnTo>
                <a:lnTo>
                  <a:pt x="2023504" y="2085904"/>
                </a:lnTo>
                <a:lnTo>
                  <a:pt x="0" y="2085904"/>
                </a:lnTo>
                <a:lnTo>
                  <a:pt x="0" y="0"/>
                </a:lnTo>
                <a:close/>
              </a:path>
            </a:pathLst>
          </a:custGeom>
          <a:blipFill>
            <a:blip r:embed="rId4"/>
            <a:stretch>
              <a:fillRect/>
            </a:stretch>
          </a:blipFill>
        </p:spPr>
      </p:sp>
      <p:sp>
        <p:nvSpPr>
          <p:cNvPr id="8" name="TextBox 8"/>
          <p:cNvSpPr txBox="1"/>
          <p:nvPr/>
        </p:nvSpPr>
        <p:spPr>
          <a:xfrm>
            <a:off x="1087270" y="1570652"/>
            <a:ext cx="6740434" cy="6150561"/>
          </a:xfrm>
          <a:prstGeom prst="rect">
            <a:avLst/>
          </a:prstGeom>
        </p:spPr>
        <p:txBody>
          <a:bodyPr lIns="0" tIns="0" rIns="0" bIns="0" rtlCol="0" anchor="t">
            <a:spAutoFit/>
          </a:bodyPr>
          <a:lstStyle/>
          <a:p>
            <a:pPr algn="l">
              <a:lnSpc>
                <a:spcPts val="7920"/>
              </a:lnSpc>
            </a:pPr>
            <a:r>
              <a:rPr lang="en-US" sz="6600" b="1" spc="61">
                <a:solidFill>
                  <a:srgbClr val="FF0000"/>
                </a:solidFill>
                <a:latin typeface="TT Rounds Condensed Bold"/>
                <a:ea typeface="TT Rounds Condensed Bold"/>
                <a:cs typeface="TT Rounds Condensed Bold"/>
                <a:sym typeface="TT Rounds Condensed Bold"/>
              </a:rPr>
              <a:t>Do Not step into the ‘Hateem’</a:t>
            </a:r>
          </a:p>
          <a:p>
            <a:pPr algn="l">
              <a:lnSpc>
                <a:spcPts val="7920"/>
              </a:lnSpc>
            </a:pPr>
            <a:endParaRPr lang="en-US" sz="6600" b="1" spc="61">
              <a:solidFill>
                <a:srgbClr val="FF0000"/>
              </a:solidFill>
              <a:latin typeface="TT Rounds Condensed Bold"/>
              <a:ea typeface="TT Rounds Condensed Bold"/>
              <a:cs typeface="TT Rounds Condensed Bold"/>
              <a:sym typeface="TT Rounds Condensed Bold"/>
            </a:endParaRPr>
          </a:p>
          <a:p>
            <a:pPr algn="l">
              <a:lnSpc>
                <a:spcPts val="7920"/>
              </a:lnSpc>
            </a:pPr>
            <a:endParaRPr lang="en-US" sz="6600" b="1" spc="61">
              <a:solidFill>
                <a:srgbClr val="FF0000"/>
              </a:solidFill>
              <a:latin typeface="TT Rounds Condensed Bold"/>
              <a:ea typeface="TT Rounds Condensed Bold"/>
              <a:cs typeface="TT Rounds Condensed Bold"/>
              <a:sym typeface="TT Rounds Condensed Bold"/>
            </a:endParaRPr>
          </a:p>
          <a:p>
            <a:pPr algn="l">
              <a:lnSpc>
                <a:spcPts val="7920"/>
              </a:lnSpc>
            </a:pPr>
            <a:r>
              <a:rPr lang="en-US" sz="6600" b="1" spc="61">
                <a:solidFill>
                  <a:srgbClr val="000000"/>
                </a:solidFill>
                <a:latin typeface="TT Rounds Condensed Bold"/>
                <a:ea typeface="TT Rounds Condensed Bold"/>
                <a:cs typeface="TT Rounds Condensed Bold"/>
                <a:sym typeface="TT Rounds Condensed Bold"/>
              </a:rPr>
              <a:t>It</a:t>
            </a:r>
            <a:r>
              <a:rPr lang="en-US" sz="6600" b="1" spc="61">
                <a:solidFill>
                  <a:srgbClr val="FF0000"/>
                </a:solidFill>
                <a:latin typeface="TT Rounds Condensed Bold"/>
                <a:ea typeface="TT Rounds Condensed Bold"/>
                <a:cs typeface="TT Rounds Condensed Bold"/>
                <a:sym typeface="TT Rounds Condensed Bold"/>
              </a:rPr>
              <a:t> </a:t>
            </a:r>
            <a:r>
              <a:rPr lang="en-US" sz="6600" b="1" spc="61">
                <a:solidFill>
                  <a:srgbClr val="000000"/>
                </a:solidFill>
                <a:latin typeface="TT Rounds Condensed Bold"/>
                <a:ea typeface="TT Rounds Condensed Bold"/>
                <a:cs typeface="TT Rounds Condensed Bold"/>
                <a:sym typeface="TT Rounds Condensed Bold"/>
              </a:rPr>
              <a:t>will invalidate your Twaaf!</a:t>
            </a:r>
          </a:p>
        </p:txBody>
      </p:sp>
      <p:sp>
        <p:nvSpPr>
          <p:cNvPr id="9" name="TextBox 9"/>
          <p:cNvSpPr txBox="1"/>
          <p:nvPr/>
        </p:nvSpPr>
        <p:spPr>
          <a:xfrm>
            <a:off x="15461852" y="7425938"/>
            <a:ext cx="1665798" cy="590550"/>
          </a:xfrm>
          <a:prstGeom prst="rect">
            <a:avLst/>
          </a:prstGeom>
        </p:spPr>
        <p:txBody>
          <a:bodyPr lIns="0" tIns="0" rIns="0" bIns="0" rtlCol="0" anchor="t">
            <a:spAutoFit/>
          </a:bodyPr>
          <a:lstStyle/>
          <a:p>
            <a:pPr algn="l">
              <a:lnSpc>
                <a:spcPts val="4679"/>
              </a:lnSpc>
            </a:pPr>
            <a:r>
              <a:rPr lang="en-US" sz="3899" b="1" spc="36">
                <a:solidFill>
                  <a:srgbClr val="000000"/>
                </a:solidFill>
                <a:latin typeface="TT Rounds Condensed Bold"/>
                <a:ea typeface="TT Rounds Condensed Bold"/>
                <a:cs typeface="TT Rounds Condensed Bold"/>
                <a:sym typeface="TT Rounds Condensed Bold"/>
              </a:rPr>
              <a:t>Hateem</a:t>
            </a:r>
          </a:p>
        </p:txBody>
      </p:sp>
      <p:sp>
        <p:nvSpPr>
          <p:cNvPr id="10" name="Footer Placeholder 3">
            <a:extLst>
              <a:ext uri="{FF2B5EF4-FFF2-40B4-BE49-F238E27FC236}">
                <a16:creationId xmlns:a16="http://schemas.microsoft.com/office/drawing/2014/main" id="{24466A6B-127F-4382-BF02-1B9A707C1262}"/>
              </a:ext>
            </a:extLst>
          </p:cNvPr>
          <p:cNvSpPr txBox="1">
            <a:spLocks/>
          </p:cNvSpPr>
          <p:nvPr/>
        </p:nvSpPr>
        <p:spPr>
          <a:xfrm>
            <a:off x="0" y="9791700"/>
            <a:ext cx="3087756" cy="359229"/>
          </a:xfrm>
          <a:prstGeom prst="rect">
            <a:avLst/>
          </a:prstGeom>
        </p:spPr>
        <p:txBody>
          <a:bodyPr vert="horz" lIns="91440" tIns="45720" rIns="91440" bIns="45720" rtlCol="0" anchor="ctr"/>
          <a:lstStyle>
            <a:defPPr>
              <a:defRPr lang="en-US"/>
            </a:defPPr>
            <a:lvl1pPr marL="0" algn="ctr" defTabSz="457200" rtl="0" eaLnBrk="1" latinLnBrk="0" hangingPunct="1">
              <a:defRPr sz="1200" kern="1200" baseline="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100" dirty="0">
                <a:solidFill>
                  <a:schemeClr val="accent1"/>
                </a:solidFill>
              </a:rPr>
              <a:t>©2025 by Continuous Learning Development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6183079" y="-56215"/>
            <a:ext cx="2104921" cy="2169830"/>
          </a:xfrm>
          <a:custGeom>
            <a:avLst/>
            <a:gdLst/>
            <a:ahLst/>
            <a:cxnLst/>
            <a:rect l="l" t="t" r="r" b="b"/>
            <a:pathLst>
              <a:path w="2104921" h="2169830">
                <a:moveTo>
                  <a:pt x="0" y="0"/>
                </a:moveTo>
                <a:lnTo>
                  <a:pt x="2104921" y="0"/>
                </a:lnTo>
                <a:lnTo>
                  <a:pt x="2104921" y="2169830"/>
                </a:lnTo>
                <a:lnTo>
                  <a:pt x="0" y="2169830"/>
                </a:lnTo>
                <a:lnTo>
                  <a:pt x="0" y="0"/>
                </a:lnTo>
                <a:close/>
              </a:path>
            </a:pathLst>
          </a:custGeom>
          <a:blipFill>
            <a:blip r:embed="rId2"/>
            <a:stretch>
              <a:fillRect/>
            </a:stretch>
          </a:blipFill>
        </p:spPr>
      </p:sp>
      <p:sp>
        <p:nvSpPr>
          <p:cNvPr id="3" name="TextBox 3"/>
          <p:cNvSpPr txBox="1"/>
          <p:nvPr/>
        </p:nvSpPr>
        <p:spPr>
          <a:xfrm>
            <a:off x="466996" y="342948"/>
            <a:ext cx="10429604" cy="2009775"/>
          </a:xfrm>
          <a:prstGeom prst="rect">
            <a:avLst/>
          </a:prstGeom>
        </p:spPr>
        <p:txBody>
          <a:bodyPr wrap="square" lIns="0" tIns="0" rIns="0" bIns="0" rtlCol="0" anchor="t">
            <a:spAutoFit/>
          </a:bodyPr>
          <a:lstStyle/>
          <a:p>
            <a:pPr algn="l">
              <a:lnSpc>
                <a:spcPts val="7920"/>
              </a:lnSpc>
            </a:pPr>
            <a:r>
              <a:rPr lang="en-US" sz="6600" b="1" spc="61">
                <a:solidFill>
                  <a:srgbClr val="FF0000"/>
                </a:solidFill>
                <a:latin typeface="TT Rounds Condensed Bold"/>
                <a:ea typeface="TT Rounds Condensed Bold"/>
                <a:cs typeface="TT Rounds Condensed Bold"/>
                <a:sym typeface="TT Rounds Condensed Bold"/>
              </a:rPr>
              <a:t>MEN</a:t>
            </a:r>
            <a:r>
              <a:rPr lang="en-US" sz="6600" b="1" spc="61">
                <a:solidFill>
                  <a:srgbClr val="000000"/>
                </a:solidFill>
                <a:latin typeface="TT Rounds Condensed Bold"/>
                <a:ea typeface="TT Rounds Condensed Bold"/>
                <a:cs typeface="TT Rounds Condensed Bold"/>
                <a:sym typeface="TT Rounds Condensed Bold"/>
              </a:rPr>
              <a:t> – walk quickly 3 times</a:t>
            </a:r>
          </a:p>
          <a:p>
            <a:pPr algn="l">
              <a:lnSpc>
                <a:spcPts val="7920"/>
              </a:lnSpc>
            </a:pPr>
            <a:r>
              <a:rPr lang="en-US" sz="6600" b="1" spc="61">
                <a:solidFill>
                  <a:srgbClr val="000000"/>
                </a:solidFill>
                <a:latin typeface="TT Rounds Condensed Bold"/>
                <a:ea typeface="TT Rounds Condensed Bold"/>
                <a:cs typeface="TT Rounds Condensed Bold"/>
                <a:sym typeface="TT Rounds Condensed Bold"/>
              </a:rPr>
              <a:t>		normal walking 4 times</a:t>
            </a:r>
          </a:p>
        </p:txBody>
      </p:sp>
      <p:sp>
        <p:nvSpPr>
          <p:cNvPr id="4" name="TextBox 4"/>
          <p:cNvSpPr txBox="1"/>
          <p:nvPr/>
        </p:nvSpPr>
        <p:spPr>
          <a:xfrm>
            <a:off x="685800" y="7505700"/>
            <a:ext cx="17027434" cy="2009775"/>
          </a:xfrm>
          <a:prstGeom prst="rect">
            <a:avLst/>
          </a:prstGeom>
        </p:spPr>
        <p:txBody>
          <a:bodyPr lIns="0" tIns="0" rIns="0" bIns="0" rtlCol="0" anchor="t">
            <a:spAutoFit/>
          </a:bodyPr>
          <a:lstStyle/>
          <a:p>
            <a:pPr algn="l">
              <a:lnSpc>
                <a:spcPts val="7920"/>
              </a:lnSpc>
            </a:pPr>
            <a:r>
              <a:rPr lang="en-US" sz="6600" b="1" spc="61" dirty="0">
                <a:solidFill>
                  <a:srgbClr val="FF0000"/>
                </a:solidFill>
                <a:latin typeface="TT Rounds Condensed Bold"/>
                <a:ea typeface="TT Rounds Condensed Bold"/>
                <a:cs typeface="TT Rounds Condensed Bold"/>
                <a:sym typeface="TT Rounds Condensed Bold"/>
              </a:rPr>
              <a:t>Note: </a:t>
            </a:r>
            <a:r>
              <a:rPr lang="en-US" sz="6600" b="1" spc="61" dirty="0">
                <a:solidFill>
                  <a:srgbClr val="000000"/>
                </a:solidFill>
                <a:latin typeface="TT Rounds Condensed Bold"/>
                <a:ea typeface="TT Rounds Condensed Bold"/>
                <a:cs typeface="TT Rounds Condensed Bold"/>
                <a:sym typeface="TT Rounds Condensed Bold"/>
              </a:rPr>
              <a:t>if you leave your ‘</a:t>
            </a:r>
            <a:r>
              <a:rPr lang="en-US" sz="6600" b="1" spc="61" dirty="0" err="1">
                <a:solidFill>
                  <a:srgbClr val="000000"/>
                </a:solidFill>
                <a:latin typeface="TT Rounds Condensed Bold"/>
                <a:ea typeface="TT Rounds Condensed Bold"/>
                <a:cs typeface="TT Rounds Condensed Bold"/>
                <a:sym typeface="TT Rounds Condensed Bold"/>
              </a:rPr>
              <a:t>Twaaf</a:t>
            </a:r>
            <a:r>
              <a:rPr lang="en-US" sz="6600" b="1" spc="61" dirty="0">
                <a:solidFill>
                  <a:srgbClr val="000000"/>
                </a:solidFill>
                <a:latin typeface="TT Rounds Condensed Bold"/>
                <a:ea typeface="TT Rounds Condensed Bold"/>
                <a:cs typeface="TT Rounds Condensed Bold"/>
                <a:sym typeface="TT Rounds Condensed Bold"/>
              </a:rPr>
              <a:t>’ resume from the same point &amp; stay in wudu</a:t>
            </a:r>
          </a:p>
        </p:txBody>
      </p:sp>
      <p:sp>
        <p:nvSpPr>
          <p:cNvPr id="5" name="Freeform 5"/>
          <p:cNvSpPr/>
          <p:nvPr/>
        </p:nvSpPr>
        <p:spPr>
          <a:xfrm>
            <a:off x="10039688" y="1808488"/>
            <a:ext cx="6502427" cy="5567703"/>
          </a:xfrm>
          <a:custGeom>
            <a:avLst/>
            <a:gdLst/>
            <a:ahLst/>
            <a:cxnLst/>
            <a:rect l="l" t="t" r="r" b="b"/>
            <a:pathLst>
              <a:path w="6502427" h="5567703">
                <a:moveTo>
                  <a:pt x="0" y="0"/>
                </a:moveTo>
                <a:lnTo>
                  <a:pt x="6502427" y="0"/>
                </a:lnTo>
                <a:lnTo>
                  <a:pt x="6502427" y="5567703"/>
                </a:lnTo>
                <a:lnTo>
                  <a:pt x="0" y="556770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6" name="Footer Placeholder 3">
            <a:extLst>
              <a:ext uri="{FF2B5EF4-FFF2-40B4-BE49-F238E27FC236}">
                <a16:creationId xmlns:a16="http://schemas.microsoft.com/office/drawing/2014/main" id="{39520E2B-7287-46E0-A209-4BF96239957D}"/>
              </a:ext>
            </a:extLst>
          </p:cNvPr>
          <p:cNvSpPr txBox="1">
            <a:spLocks/>
          </p:cNvSpPr>
          <p:nvPr/>
        </p:nvSpPr>
        <p:spPr>
          <a:xfrm>
            <a:off x="0" y="9791700"/>
            <a:ext cx="3087756" cy="359229"/>
          </a:xfrm>
          <a:prstGeom prst="rect">
            <a:avLst/>
          </a:prstGeom>
        </p:spPr>
        <p:txBody>
          <a:bodyPr vert="horz" lIns="91440" tIns="45720" rIns="91440" bIns="45720" rtlCol="0" anchor="ctr"/>
          <a:lstStyle>
            <a:defPPr>
              <a:defRPr lang="en-US"/>
            </a:defPPr>
            <a:lvl1pPr marL="0" algn="ctr" defTabSz="457200" rtl="0" eaLnBrk="1" latinLnBrk="0" hangingPunct="1">
              <a:defRPr sz="1200" kern="1200" baseline="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100" dirty="0">
                <a:solidFill>
                  <a:schemeClr val="accent1"/>
                </a:solidFill>
              </a:rPr>
              <a:t>©2025 by Continuous Learning Development</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TotalTime>
  <Words>1406</Words>
  <Application>Microsoft Office PowerPoint</Application>
  <PresentationFormat>Custom</PresentationFormat>
  <Paragraphs>229</Paragraphs>
  <Slides>40</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40</vt:i4>
      </vt:variant>
    </vt:vector>
  </HeadingPairs>
  <TitlesOfParts>
    <vt:vector size="50" baseType="lpstr">
      <vt:lpstr>XB Niloofar Bold</vt:lpstr>
      <vt:lpstr>Canva Sans Bold</vt:lpstr>
      <vt:lpstr>XB Niloofar</vt:lpstr>
      <vt:lpstr>TT Rounds Condensed</vt:lpstr>
      <vt:lpstr>Traditional Arabic</vt:lpstr>
      <vt:lpstr>TT Rounds Condensed Bold</vt:lpstr>
      <vt:lpstr>Calibri</vt:lpstr>
      <vt:lpstr>Arial</vt:lpstr>
      <vt:lpstr>Canva Sans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Hajj Guide with Images.pptx</dc:title>
  <dc:creator>Shaykaah</dc:creator>
  <cp:lastModifiedBy>Shaykaah</cp:lastModifiedBy>
  <cp:revision>5</cp:revision>
  <dcterms:created xsi:type="dcterms:W3CDTF">2006-08-16T00:00:00Z</dcterms:created>
  <dcterms:modified xsi:type="dcterms:W3CDTF">2025-11-20T13:14:55Z</dcterms:modified>
  <dc:identifier>DAGESlO8O50</dc:identifier>
</cp:coreProperties>
</file>